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59" r:id="rId11"/>
  </p:sldIdLst>
  <p:sldSz cx="9144000" cy="6858000" type="screen4x3"/>
  <p:notesSz cx="6858000" cy="9144000"/>
  <p:embeddedFontLst>
    <p:embeddedFont>
      <p:font typeface="KT&amp;G 상상제목 B" pitchFamily="2" charset="-127"/>
      <p:regular r:id="rId14"/>
    </p:embeddedFont>
    <p:embeddedFont>
      <p:font typeface="맑은 고딕" pitchFamily="50" charset="-127"/>
      <p:regular r:id="rId15"/>
      <p:bold r:id="rId16"/>
    </p:embeddedFont>
    <p:embeddedFont>
      <p:font typeface="HY견고딕" pitchFamily="18" charset="-127"/>
      <p:regular r:id="rId17"/>
    </p:embeddedFont>
    <p:embeddedFont>
      <p:font typeface="나눔고딕" pitchFamily="50" charset="-127"/>
      <p:regular r:id="rId18"/>
      <p:bold r:id="rId19"/>
    </p:embeddedFont>
    <p:embeddedFont>
      <p:font typeface="KT&amp;G 상상본문 M" pitchFamily="2" charset="-127"/>
      <p:regular r:id="rId20"/>
    </p:embeddedFont>
    <p:embeddedFont>
      <p:font typeface="a시네마L" pitchFamily="18" charset="-127"/>
      <p:regular r:id="rId21"/>
    </p:embeddedFont>
    <p:embeddedFont>
      <p:font typeface="Segoe Print" pitchFamily="2" charset="0"/>
      <p:regular r:id="rId22"/>
      <p:bold r:id="rId23"/>
    </p:embeddedFont>
    <p:embeddedFont>
      <p:font typeface="HY나무M" pitchFamily="18" charset="-127"/>
      <p:regular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818"/>
    <a:srgbClr val="F5CE41"/>
    <a:srgbClr val="EAEAEA"/>
    <a:srgbClr val="FBFBF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2136" autoAdjust="0"/>
  </p:normalViewPr>
  <p:slideViewPr>
    <p:cSldViewPr>
      <p:cViewPr varScale="1">
        <p:scale>
          <a:sx n="102" d="100"/>
          <a:sy n="102" d="100"/>
        </p:scale>
        <p:origin x="-124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AB9AB-67E2-4F6D-BFFD-8B45F3E3EE6D}" type="datetimeFigureOut">
              <a:rPr lang="ko-KR" altLang="en-US" smtClean="0"/>
              <a:t>2014-07-21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C32AD-133C-4E5A-A620-AD961FA67536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32CF9-B1E8-4052-A23C-664272EF8BA9}" type="datetimeFigureOut">
              <a:rPr lang="ko-KR" altLang="en-US" smtClean="0"/>
              <a:pPr/>
              <a:t>2014-07-21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3F120-35EA-43D8-BBB9-B6120E0C152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3F120-35EA-43D8-BBB9-B6120E0C152B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3F120-35EA-43D8-BBB9-B6120E0C152B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3F120-35EA-43D8-BBB9-B6120E0C152B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3F120-35EA-43D8-BBB9-B6120E0C152B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3F120-35EA-43D8-BBB9-B6120E0C152B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3F120-35EA-43D8-BBB9-B6120E0C152B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3F120-35EA-43D8-BBB9-B6120E0C152B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3F120-35EA-43D8-BBB9-B6120E0C152B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3F120-35EA-43D8-BBB9-B6120E0C152B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3F120-35EA-43D8-BBB9-B6120E0C152B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0C5FC-1757-465F-9546-5AD1730DA225}" type="datetimeFigureOut">
              <a:rPr lang="ko-KR" altLang="en-US" smtClean="0"/>
              <a:pPr/>
              <a:t>2014-07-21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8FED-6F97-4EBF-AE97-453AB5E3A7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0C5FC-1757-465F-9546-5AD1730DA225}" type="datetimeFigureOut">
              <a:rPr lang="ko-KR" altLang="en-US" smtClean="0"/>
              <a:pPr/>
              <a:t>2014-07-21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8FED-6F97-4EBF-AE97-453AB5E3A7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0C5FC-1757-465F-9546-5AD1730DA225}" type="datetimeFigureOut">
              <a:rPr lang="ko-KR" altLang="en-US" smtClean="0"/>
              <a:pPr/>
              <a:t>2014-07-21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8FED-6F97-4EBF-AE97-453AB5E3A7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0C5FC-1757-465F-9546-5AD1730DA225}" type="datetimeFigureOut">
              <a:rPr lang="ko-KR" altLang="en-US" smtClean="0"/>
              <a:pPr/>
              <a:t>2014-07-21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8FED-6F97-4EBF-AE97-453AB5E3A7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0C5FC-1757-465F-9546-5AD1730DA225}" type="datetimeFigureOut">
              <a:rPr lang="ko-KR" altLang="en-US" smtClean="0"/>
              <a:pPr/>
              <a:t>2014-07-21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8FED-6F97-4EBF-AE97-453AB5E3A7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0C5FC-1757-465F-9546-5AD1730DA225}" type="datetimeFigureOut">
              <a:rPr lang="ko-KR" altLang="en-US" smtClean="0"/>
              <a:pPr/>
              <a:t>2014-07-21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8FED-6F97-4EBF-AE97-453AB5E3A7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0C5FC-1757-465F-9546-5AD1730DA225}" type="datetimeFigureOut">
              <a:rPr lang="ko-KR" altLang="en-US" smtClean="0"/>
              <a:pPr/>
              <a:t>2014-07-21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8FED-6F97-4EBF-AE97-453AB5E3A7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0C5FC-1757-465F-9546-5AD1730DA225}" type="datetimeFigureOut">
              <a:rPr lang="ko-KR" altLang="en-US" smtClean="0"/>
              <a:pPr/>
              <a:t>2014-07-21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8FED-6F97-4EBF-AE97-453AB5E3A7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0C5FC-1757-465F-9546-5AD1730DA225}" type="datetimeFigureOut">
              <a:rPr lang="ko-KR" altLang="en-US" smtClean="0"/>
              <a:pPr/>
              <a:t>2014-07-21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8FED-6F97-4EBF-AE97-453AB5E3A7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0C5FC-1757-465F-9546-5AD1730DA225}" type="datetimeFigureOut">
              <a:rPr lang="ko-KR" altLang="en-US" smtClean="0"/>
              <a:pPr/>
              <a:t>2014-07-21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8FED-6F97-4EBF-AE97-453AB5E3A7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0C5FC-1757-465F-9546-5AD1730DA225}" type="datetimeFigureOut">
              <a:rPr lang="ko-KR" altLang="en-US" smtClean="0"/>
              <a:pPr/>
              <a:t>2014-07-21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8FED-6F97-4EBF-AE97-453AB5E3A7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8C8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 userDrawn="1"/>
        </p:nvSpPr>
        <p:spPr>
          <a:xfrm>
            <a:off x="305944" y="260648"/>
            <a:ext cx="8568952" cy="6336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 userDrawn="1"/>
        </p:nvSpPr>
        <p:spPr>
          <a:xfrm>
            <a:off x="315215" y="260648"/>
            <a:ext cx="8568952" cy="6336704"/>
          </a:xfrm>
          <a:prstGeom prst="rect">
            <a:avLst/>
          </a:prstGeom>
          <a:blipFill dpi="0" rotWithShape="1">
            <a:blip r:embed="rId13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0C5FC-1757-465F-9546-5AD1730DA225}" type="datetimeFigureOut">
              <a:rPr lang="ko-KR" altLang="en-US" smtClean="0"/>
              <a:pPr/>
              <a:t>2014-07-21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18FED-6F97-4EBF-AE97-453AB5E3A7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1000100" y="2372687"/>
            <a:ext cx="7000924" cy="2078470"/>
            <a:chOff x="1000100" y="2372687"/>
            <a:chExt cx="7000924" cy="2078470"/>
          </a:xfrm>
        </p:grpSpPr>
        <p:sp>
          <p:nvSpPr>
            <p:cNvPr id="7" name="TextBox 6"/>
            <p:cNvSpPr txBox="1"/>
            <p:nvPr/>
          </p:nvSpPr>
          <p:spPr>
            <a:xfrm>
              <a:off x="1000100" y="2372687"/>
              <a:ext cx="7000924" cy="175432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7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KT&amp;G 상상제목 B" pitchFamily="2" charset="-127"/>
                  <a:ea typeface="KT&amp;G 상상제목 B" pitchFamily="2" charset="-127"/>
                </a:rPr>
                <a:t>사할린</a:t>
              </a:r>
              <a:r>
                <a:rPr lang="en-US" altLang="ko-KR" sz="7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KT&amp;G 상상제목 B" pitchFamily="2" charset="-127"/>
                  <a:ea typeface="KT&amp;G 상상제목 B" pitchFamily="2" charset="-127"/>
                </a:rPr>
                <a:t>(</a:t>
              </a:r>
              <a:r>
                <a:rPr lang="en-US" altLang="ko-KR" sz="7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KT&amp;G 상상제목 B" pitchFamily="2" charset="-127"/>
                  <a:ea typeface="KT&amp;G 상상제목 B" pitchFamily="2" charset="-127"/>
                </a:rPr>
                <a:t>Сахалин</a:t>
              </a:r>
              <a:r>
                <a:rPr lang="en-US" altLang="ko-KR" sz="7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KT&amp;G 상상제목 B" pitchFamily="2" charset="-127"/>
                  <a:ea typeface="KT&amp;G 상상제목 B" pitchFamily="2" charset="-127"/>
                </a:rPr>
                <a:t>)</a:t>
              </a:r>
              <a:r>
                <a:rPr lang="en-US" altLang="ko-KR" sz="5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KT&amp;G 상상제목 B" pitchFamily="2" charset="-127"/>
                  <a:ea typeface="KT&amp;G 상상제목 B" pitchFamily="2" charset="-127"/>
                </a:rPr>
                <a:t/>
              </a:r>
              <a:br>
                <a:rPr lang="en-US" altLang="ko-KR" sz="5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KT&amp;G 상상제목 B" pitchFamily="2" charset="-127"/>
                  <a:ea typeface="KT&amp;G 상상제목 B" pitchFamily="2" charset="-127"/>
                </a:rPr>
              </a:br>
              <a:r>
                <a:rPr lang="en-US" altLang="ko-KR" sz="3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Южно-Сахалинск</a:t>
              </a:r>
              <a:endParaRPr lang="ko-KR" altLang="en-US" sz="3600" spc="-15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43240" y="4143380"/>
              <a:ext cx="309634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SPEAKER | </a:t>
              </a:r>
              <a:r>
                <a:rPr lang="en-US" altLang="ko-KR" sz="1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20120821 </a:t>
              </a:r>
              <a:r>
                <a:rPr lang="ko-KR" altLang="en-US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itchFamily="50" charset="-127"/>
                  <a:ea typeface="나눔고딕" pitchFamily="50" charset="-127"/>
                </a:rPr>
                <a:t>최미연</a:t>
              </a:r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500298" y="2714620"/>
            <a:ext cx="4608512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7200" spc="-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Print" pitchFamily="2" charset="0"/>
                <a:ea typeface="HY나무M" pitchFamily="18" charset="-127"/>
              </a:rPr>
              <a:t>Спасибо</a:t>
            </a:r>
            <a:endParaRPr lang="ko-KR" altLang="en-US" sz="7200" spc="-100" dirty="0" smtClean="0">
              <a:solidFill>
                <a:schemeClr val="tx1">
                  <a:lumMod val="65000"/>
                  <a:lumOff val="35000"/>
                </a:schemeClr>
              </a:solidFill>
              <a:latin typeface="Segoe Print" pitchFamily="2" charset="0"/>
              <a:ea typeface="HY나무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2068803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제목 B" pitchFamily="2" charset="-127"/>
                <a:ea typeface="KT&amp;G 상상제목 B" pitchFamily="2" charset="-127"/>
              </a:rPr>
              <a:t>목차</a:t>
            </a:r>
          </a:p>
        </p:txBody>
      </p:sp>
      <p:cxnSp>
        <p:nvCxnSpPr>
          <p:cNvPr id="9" name="직선 연결선 8"/>
          <p:cNvCxnSpPr/>
          <p:nvPr/>
        </p:nvCxnSpPr>
        <p:spPr>
          <a:xfrm>
            <a:off x="801224" y="2860891"/>
            <a:ext cx="770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85785" y="3071810"/>
            <a:ext cx="209767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4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본문 M" pitchFamily="2" charset="-127"/>
                <a:ea typeface="KT&amp;G 상상본문 M" pitchFamily="2" charset="-127"/>
              </a:rPr>
              <a:t>1. </a:t>
            </a:r>
            <a:r>
              <a:rPr lang="ko-KR" altLang="en-US" sz="24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본문 M" pitchFamily="2" charset="-127"/>
                <a:ea typeface="KT&amp;G 상상본문 M" pitchFamily="2" charset="-127"/>
              </a:rPr>
              <a:t>사할린은</a:t>
            </a:r>
            <a:r>
              <a:rPr lang="en-US" altLang="ko-KR" sz="24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본문 M" pitchFamily="2" charset="-127"/>
                <a:ea typeface="KT&amp;G 상상본문 M" pitchFamily="2" charset="-127"/>
              </a:rPr>
              <a:t>?</a:t>
            </a:r>
            <a:endParaRPr lang="ko-KR" altLang="en-US" sz="2400" b="1" spc="-100" dirty="0" smtClean="0">
              <a:solidFill>
                <a:schemeClr val="tx1">
                  <a:lumMod val="65000"/>
                  <a:lumOff val="35000"/>
                </a:schemeClr>
              </a:solidFill>
              <a:latin typeface="KT&amp;G 상상본문 M" pitchFamily="2" charset="-127"/>
              <a:ea typeface="KT&amp;G 상상본문 M" pitchFamily="2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3174" y="3071810"/>
            <a:ext cx="27146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4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본문 M" pitchFamily="2" charset="-127"/>
                <a:ea typeface="KT&amp;G 상상본문 M" pitchFamily="2" charset="-127"/>
              </a:rPr>
              <a:t>2. </a:t>
            </a:r>
            <a:r>
              <a:rPr lang="ko-KR" altLang="en-US" sz="24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본문 M" pitchFamily="2" charset="-127"/>
                <a:ea typeface="KT&amp;G 상상본문 M" pitchFamily="2" charset="-127"/>
              </a:rPr>
              <a:t>사할린 도착 후</a:t>
            </a:r>
            <a:r>
              <a:rPr lang="en-US" altLang="ko-KR" sz="24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본문 M" pitchFamily="2" charset="-127"/>
                <a:ea typeface="KT&amp;G 상상본문 M" pitchFamily="2" charset="-127"/>
              </a:rPr>
              <a:t> </a:t>
            </a:r>
            <a:endParaRPr lang="ko-KR" altLang="en-US" sz="2400" b="1" spc="-100" dirty="0" smtClean="0">
              <a:solidFill>
                <a:schemeClr val="tx1">
                  <a:lumMod val="65000"/>
                  <a:lumOff val="35000"/>
                </a:schemeClr>
              </a:solidFill>
              <a:latin typeface="KT&amp;G 상상본문 M" pitchFamily="2" charset="-127"/>
              <a:ea typeface="KT&amp;G 상상본문 M" pitchFamily="2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628" y="3071810"/>
            <a:ext cx="197428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4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본문 M" pitchFamily="2" charset="-127"/>
                <a:ea typeface="KT&amp;G 상상본문 M" pitchFamily="2" charset="-127"/>
              </a:rPr>
              <a:t>3. </a:t>
            </a:r>
            <a:r>
              <a:rPr lang="ko-KR" altLang="en-US" sz="24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본문 M" pitchFamily="2" charset="-127"/>
                <a:ea typeface="KT&amp;G 상상본문 M" pitchFamily="2" charset="-127"/>
              </a:rPr>
              <a:t>학교생활</a:t>
            </a:r>
            <a:r>
              <a:rPr lang="en-US" altLang="ko-KR" sz="24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본문 M" pitchFamily="2" charset="-127"/>
                <a:ea typeface="KT&amp;G 상상본문 M" pitchFamily="2" charset="-127"/>
              </a:rPr>
              <a:t>  </a:t>
            </a:r>
            <a:endParaRPr lang="ko-KR" altLang="en-US" sz="2400" b="1" spc="-100" dirty="0" smtClean="0">
              <a:solidFill>
                <a:schemeClr val="tx1">
                  <a:lumMod val="65000"/>
                  <a:lumOff val="35000"/>
                </a:schemeClr>
              </a:solidFill>
              <a:latin typeface="KT&amp;G 상상본문 M" pitchFamily="2" charset="-127"/>
              <a:ea typeface="KT&amp;G 상상본문 M" pitchFamily="2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29454" y="3071810"/>
            <a:ext cx="135732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4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본문 M" pitchFamily="2" charset="-127"/>
                <a:ea typeface="KT&amp;G 상상본문 M" pitchFamily="2" charset="-127"/>
              </a:rPr>
              <a:t>4. </a:t>
            </a:r>
            <a:r>
              <a:rPr lang="ko-KR" altLang="en-US" sz="24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본문 M" pitchFamily="2" charset="-127"/>
                <a:ea typeface="KT&amp;G 상상본문 M" pitchFamily="2" charset="-127"/>
              </a:rPr>
              <a:t>기타</a:t>
            </a:r>
            <a:r>
              <a:rPr lang="en-US" altLang="ko-KR" sz="24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본문 M" pitchFamily="2" charset="-127"/>
                <a:ea typeface="KT&amp;G 상상본문 M" pitchFamily="2" charset="-127"/>
              </a:rPr>
              <a:t>  </a:t>
            </a:r>
            <a:endParaRPr lang="ko-KR" altLang="en-US" sz="2400" b="1" spc="-100" dirty="0" smtClean="0">
              <a:solidFill>
                <a:schemeClr val="tx1">
                  <a:lumMod val="65000"/>
                  <a:lumOff val="35000"/>
                </a:schemeClr>
              </a:solidFill>
              <a:latin typeface="KT&amp;G 상상본문 M" pitchFamily="2" charset="-127"/>
              <a:ea typeface="KT&amp;G 상상본문 M" pitchFamily="2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9552" y="476672"/>
            <a:ext cx="432048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8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제목 B" pitchFamily="2" charset="-127"/>
                <a:ea typeface="KT&amp;G 상상제목 B" pitchFamily="2" charset="-127"/>
              </a:rPr>
              <a:t>1. </a:t>
            </a:r>
            <a:r>
              <a:rPr lang="ko-KR" altLang="en-US" sz="28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제목 B" pitchFamily="2" charset="-127"/>
                <a:ea typeface="KT&amp;G 상상제목 B" pitchFamily="2" charset="-127"/>
              </a:rPr>
              <a:t> 사할린은</a:t>
            </a:r>
            <a:r>
              <a:rPr lang="en-US" altLang="ko-KR" sz="28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제목 B" pitchFamily="2" charset="-127"/>
                <a:ea typeface="KT&amp;G 상상제목 B" pitchFamily="2" charset="-127"/>
              </a:rPr>
              <a:t>?</a:t>
            </a:r>
            <a:endParaRPr lang="ko-KR" altLang="en-US" sz="2800" b="1" spc="-100" dirty="0" smtClean="0">
              <a:solidFill>
                <a:schemeClr val="tx1">
                  <a:lumMod val="65000"/>
                  <a:lumOff val="35000"/>
                </a:scheme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571472" y="1214422"/>
            <a:ext cx="799288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2910" y="1785926"/>
            <a:ext cx="7848872" cy="36256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ko-K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- </a:t>
            </a:r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러시아에서 유일한 섬</a:t>
            </a:r>
            <a:endParaRPr lang="en-US" altLang="ko-KR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r>
              <a:rPr lang="en-US" altLang="ko-K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- </a:t>
            </a:r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사할린 주의 주도는 </a:t>
            </a:r>
            <a:r>
              <a:rPr lang="ko-KR" alt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유즈노사할린스크시</a:t>
            </a:r>
            <a:endParaRPr lang="en-US" altLang="ko-KR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r>
              <a:rPr lang="en-US" altLang="ko-K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- </a:t>
            </a:r>
            <a:r>
              <a:rPr lang="ko-KR" alt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유즈노</a:t>
            </a:r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 </a:t>
            </a:r>
            <a:r>
              <a:rPr lang="ko-KR" alt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사할린스크시는</a:t>
            </a:r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 학교와 기숙사가 위치해 있다</a:t>
            </a:r>
            <a:endParaRPr lang="en-US" altLang="ko-KR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r>
              <a:rPr lang="en-US" altLang="ko-K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- </a:t>
            </a:r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겨울철에 시베리아 보다는 덜 춥지만 그래도 춥고                  눈이 많이 온다 </a:t>
            </a:r>
            <a:r>
              <a:rPr lang="en-US" altLang="ko-K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(</a:t>
            </a:r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겨울철 평균 </a:t>
            </a:r>
            <a:r>
              <a:rPr lang="en-US" altLang="ko-K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-20℃)</a:t>
            </a:r>
          </a:p>
          <a:p>
            <a:pPr>
              <a:buFontTx/>
              <a:buChar char="-"/>
            </a:pPr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눈은 </a:t>
            </a:r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자주 오지 않지만</a:t>
            </a:r>
            <a:r>
              <a:rPr lang="en-US" altLang="ko-K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, </a:t>
            </a:r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한 번 오면 </a:t>
            </a:r>
            <a:r>
              <a:rPr lang="en-US" altLang="ko-K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1m </a:t>
            </a:r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가까이 온다</a:t>
            </a:r>
            <a:endParaRPr lang="en-US" altLang="ko-KR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pPr>
              <a:buFontTx/>
              <a:buChar char="-"/>
            </a:pPr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물가가 비싸다</a:t>
            </a:r>
            <a:endParaRPr lang="en-US" altLang="ko-KR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/>
          <p:cNvCxnSpPr/>
          <p:nvPr/>
        </p:nvCxnSpPr>
        <p:spPr>
          <a:xfrm>
            <a:off x="571472" y="1214422"/>
            <a:ext cx="799288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1472" y="1571612"/>
            <a:ext cx="7848872" cy="467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endParaRPr lang="en-US" altLang="ko-KR" sz="1400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algn="just">
              <a:lnSpc>
                <a:spcPct val="120000"/>
              </a:lnSpc>
            </a:pPr>
            <a:r>
              <a:rPr lang="ko-KR" altLang="en-US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공항에서  내리면  국제학부에서  픽업을 나옴</a:t>
            </a:r>
            <a:endParaRPr lang="en-US" altLang="ko-KR" sz="2000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pPr algn="just">
              <a:lnSpc>
                <a:spcPct val="120000"/>
              </a:lnSpc>
            </a:pPr>
            <a:r>
              <a:rPr lang="ko-KR" altLang="en-US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다음 날 국제학부로 가면 거주지 등록 </a:t>
            </a:r>
            <a:r>
              <a:rPr lang="en-US" altLang="ko-KR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, </a:t>
            </a:r>
            <a:r>
              <a:rPr lang="ko-KR" altLang="en-US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비자 등등 이야기를 해줄 것임</a:t>
            </a:r>
            <a:endParaRPr lang="en-US" altLang="ko-KR" sz="2000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pPr algn="just">
              <a:lnSpc>
                <a:spcPct val="120000"/>
              </a:lnSpc>
            </a:pPr>
            <a:r>
              <a:rPr lang="ko-KR" altLang="en-US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국제학부는 기숙사에서 걸어서 </a:t>
            </a:r>
            <a:r>
              <a:rPr lang="en-US" altLang="ko-KR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5</a:t>
            </a:r>
            <a:r>
              <a:rPr lang="ko-KR" altLang="en-US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분거리 정도</a:t>
            </a:r>
            <a:endParaRPr lang="en-US" altLang="ko-KR" sz="2000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pPr algn="just">
              <a:lnSpc>
                <a:spcPct val="120000"/>
              </a:lnSpc>
            </a:pPr>
            <a:r>
              <a:rPr lang="ko-KR" altLang="en-US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기숙사</a:t>
            </a:r>
            <a:endParaRPr lang="en-US" altLang="ko-KR" sz="2000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pPr algn="just">
              <a:lnSpc>
                <a:spcPct val="120000"/>
              </a:lnSpc>
            </a:pPr>
            <a:r>
              <a:rPr lang="ko-KR" altLang="en-US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기숙사는  </a:t>
            </a:r>
            <a:r>
              <a:rPr lang="en-US" altLang="ko-KR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2</a:t>
            </a:r>
            <a:r>
              <a:rPr lang="ko-KR" altLang="en-US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인</a:t>
            </a:r>
            <a:r>
              <a:rPr lang="en-US" altLang="ko-KR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1</a:t>
            </a:r>
            <a:r>
              <a:rPr lang="ko-KR" altLang="en-US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실이며 </a:t>
            </a:r>
            <a:r>
              <a:rPr lang="en-US" altLang="ko-KR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, </a:t>
            </a:r>
            <a:r>
              <a:rPr lang="ko-KR" altLang="en-US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아마도 </a:t>
            </a:r>
            <a:r>
              <a:rPr lang="en-US" altLang="ko-KR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3</a:t>
            </a:r>
            <a:r>
              <a:rPr lang="ko-KR" altLang="en-US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번 기숙사와 </a:t>
            </a:r>
            <a:r>
              <a:rPr lang="en-US" altLang="ko-KR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4</a:t>
            </a:r>
            <a:r>
              <a:rPr lang="ko-KR" altLang="en-US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번 기숙사로 </a:t>
            </a:r>
            <a:r>
              <a:rPr lang="ko-KR" altLang="en-US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나눠서 </a:t>
            </a:r>
            <a:r>
              <a:rPr lang="ko-KR" altLang="en-US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들어 갈 거 같다</a:t>
            </a:r>
            <a:endParaRPr lang="en-US" altLang="ko-KR" sz="2000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pPr algn="just">
              <a:lnSpc>
                <a:spcPct val="120000"/>
              </a:lnSpc>
            </a:pPr>
            <a:r>
              <a:rPr lang="ko-KR" altLang="en-US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한 </a:t>
            </a:r>
            <a:r>
              <a:rPr lang="ko-KR" altLang="en-US" sz="2000" spc="-110" dirty="0" err="1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색터에</a:t>
            </a:r>
            <a:r>
              <a:rPr lang="ko-KR" altLang="en-US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 방이 </a:t>
            </a:r>
            <a:r>
              <a:rPr lang="en-US" altLang="ko-KR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4~5</a:t>
            </a:r>
            <a:r>
              <a:rPr lang="ko-KR" altLang="en-US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개 이며 그 </a:t>
            </a:r>
            <a:r>
              <a:rPr lang="ko-KR" altLang="en-US" sz="2000" spc="-110" dirty="0" err="1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색터</a:t>
            </a:r>
            <a:r>
              <a:rPr lang="ko-KR" altLang="en-US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 안에서 부엌</a:t>
            </a:r>
            <a:r>
              <a:rPr lang="en-US" altLang="ko-KR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, </a:t>
            </a:r>
            <a:r>
              <a:rPr lang="ko-KR" altLang="en-US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화장실</a:t>
            </a:r>
            <a:r>
              <a:rPr lang="en-US" altLang="ko-KR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, </a:t>
            </a:r>
            <a:r>
              <a:rPr lang="ko-KR" altLang="en-US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샤워실 공용</a:t>
            </a:r>
            <a:endParaRPr lang="en-US" altLang="ko-KR" sz="2000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pPr algn="just">
              <a:lnSpc>
                <a:spcPct val="120000"/>
              </a:lnSpc>
            </a:pPr>
            <a:r>
              <a:rPr lang="ko-KR" altLang="en-US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한국문화센터 안에 한국어 교육원이 있는데 교육원장님께 연락을 드리면 교육원장님이 재외국민 신청을 해주 실 꺼다</a:t>
            </a:r>
            <a:r>
              <a:rPr lang="en-US" altLang="ko-KR" sz="20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en-US" altLang="ko-KR" sz="1400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476672"/>
            <a:ext cx="432048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8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제목 B" pitchFamily="2" charset="-127"/>
                <a:ea typeface="KT&amp;G 상상제목 B" pitchFamily="2" charset="-127"/>
              </a:rPr>
              <a:t>2</a:t>
            </a:r>
            <a:r>
              <a:rPr lang="en-US" altLang="ko-KR" sz="28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제목 B" pitchFamily="2" charset="-127"/>
                <a:ea typeface="KT&amp;G 상상제목 B" pitchFamily="2" charset="-127"/>
              </a:rPr>
              <a:t>. </a:t>
            </a:r>
            <a:r>
              <a:rPr lang="ko-KR" altLang="en-US" sz="28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제목 B" pitchFamily="2" charset="-127"/>
                <a:ea typeface="KT&amp;G 상상제목 B" pitchFamily="2" charset="-127"/>
              </a:rPr>
              <a:t> </a:t>
            </a:r>
            <a:r>
              <a:rPr lang="ko-KR" altLang="en-US" sz="28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제목 B" pitchFamily="2" charset="-127"/>
                <a:ea typeface="KT&amp;G 상상제목 B" pitchFamily="2" charset="-127"/>
              </a:rPr>
              <a:t>사할린 도착 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/>
          <p:cNvCxnSpPr/>
          <p:nvPr/>
        </p:nvCxnSpPr>
        <p:spPr>
          <a:xfrm>
            <a:off x="571472" y="1214422"/>
            <a:ext cx="799288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1472" y="1643050"/>
            <a:ext cx="7848872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수업은 개인교수님 수업과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 </a:t>
            </a:r>
            <a:r>
              <a:rPr lang="en-US" altLang="ko-KR" spc="-110" dirty="0" err="1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СахГУ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 </a:t>
            </a:r>
            <a:r>
              <a:rPr lang="ko-KR" altLang="en-US" spc="-110" dirty="0" err="1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러시아어과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 애들과 수업으로 나뉜다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en-US" altLang="ko-KR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pPr algn="just">
              <a:lnSpc>
                <a:spcPct val="120000"/>
              </a:lnSpc>
            </a:pP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개인교수님 수업</a:t>
            </a:r>
            <a:endParaRPr lang="en-US" altLang="ko-KR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pPr algn="just">
              <a:lnSpc>
                <a:spcPct val="120000"/>
              </a:lnSpc>
            </a:pP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- 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주로 문법과 회화를 배운다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. 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교수님한테 처음에 뭘 배우고 싶다고 말해주면 좋다</a:t>
            </a:r>
            <a:endParaRPr lang="en-US" altLang="ko-KR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pPr algn="just">
              <a:lnSpc>
                <a:spcPct val="120000"/>
              </a:lnSpc>
            </a:pP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- 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일주일에 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3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번 하루에 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1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시간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20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분 정도 수업한다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en-US" altLang="ko-KR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pPr algn="just">
              <a:lnSpc>
                <a:spcPct val="120000"/>
              </a:lnSpc>
            </a:pP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러시아 애들과 수업</a:t>
            </a:r>
            <a:endParaRPr lang="en-US" altLang="ko-KR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pPr algn="just">
              <a:lnSpc>
                <a:spcPct val="120000"/>
              </a:lnSpc>
            </a:pP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- 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주로 언어학과 문학을 배운다</a:t>
            </a:r>
            <a:endParaRPr lang="en-US" altLang="ko-KR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 수업난이도가 많이 높은 편</a:t>
            </a:r>
            <a:endParaRPr lang="en-US" altLang="ko-KR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 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중국 애들과도 수업이 겹칠 수 도 있음</a:t>
            </a:r>
            <a:endParaRPr lang="en-US" altLang="ko-KR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pPr algn="just">
              <a:lnSpc>
                <a:spcPct val="120000"/>
              </a:lnSpc>
            </a:pPr>
            <a:endParaRPr lang="en-US" altLang="ko-KR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pPr algn="just">
              <a:lnSpc>
                <a:spcPct val="120000"/>
              </a:lnSpc>
            </a:pP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수업은 거의 국제학부가 있는 건물에서 한다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- 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국제학부 건물에서 조금 만 더 걸어가면 거기서 주로 개인교수님 수업을 한다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476672"/>
            <a:ext cx="432048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8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제목 B" pitchFamily="2" charset="-127"/>
                <a:ea typeface="KT&amp;G 상상제목 B" pitchFamily="2" charset="-127"/>
              </a:rPr>
              <a:t>3. </a:t>
            </a:r>
            <a:r>
              <a:rPr lang="ko-KR" altLang="en-US" sz="28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제목 B" pitchFamily="2" charset="-127"/>
                <a:ea typeface="KT&amp;G 상상제목 B" pitchFamily="2" charset="-127"/>
              </a:rPr>
              <a:t> 학교 생활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/>
          <p:cNvCxnSpPr/>
          <p:nvPr/>
        </p:nvCxnSpPr>
        <p:spPr>
          <a:xfrm>
            <a:off x="571472" y="1214422"/>
            <a:ext cx="799288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1472" y="1857364"/>
            <a:ext cx="7848872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ko-KR" altLang="en-US" sz="24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시험</a:t>
            </a:r>
            <a:endParaRPr lang="en-US" altLang="ko-KR" sz="2400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 한 학기에 한 번 시행하며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, 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배웠던 과목 모두를 시험을 칠 수 도 있고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, 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안치는 과목이 있을 수도 있다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.  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주로 다음 년도 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1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월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, 6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월에 친다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.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 </a:t>
            </a:r>
            <a:r>
              <a:rPr lang="ko-KR" altLang="en-US" spc="-110" dirty="0" err="1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토르플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 시험은 응시가 가능하다고 들었는데 한국 와서 치는 걸 추천</a:t>
            </a:r>
            <a:endParaRPr lang="en-US" altLang="ko-KR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pPr algn="just">
              <a:lnSpc>
                <a:spcPct val="120000"/>
              </a:lnSpc>
              <a:buFontTx/>
              <a:buChar char="-"/>
            </a:pPr>
            <a:endParaRPr lang="en-US" altLang="ko-KR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pPr algn="just">
              <a:lnSpc>
                <a:spcPct val="120000"/>
              </a:lnSpc>
            </a:pPr>
            <a:r>
              <a:rPr lang="ko-KR" altLang="en-US" sz="2400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방학</a:t>
            </a:r>
            <a:endParaRPr lang="en-US" altLang="ko-KR" sz="2400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 방학이 무지 짧다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. (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작년 기준 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2013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년 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12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월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28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일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~2014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년 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1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월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8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일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(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약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2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주정도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))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 따로 방학이라기는 보다는 러시아 명절이라서 쉰다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.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 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방학이 끝나고 나서 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1</a:t>
            </a:r>
            <a:r>
              <a:rPr lang="ko-KR" altLang="en-US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학기 시험을 친다</a:t>
            </a:r>
            <a:r>
              <a:rPr lang="en-US" altLang="ko-KR" spc="-110" dirty="0" smtClean="0">
                <a:ln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시네마L" pitchFamily="18" charset="-127"/>
                <a:ea typeface="a시네마L" pitchFamily="18" charset="-127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en-US" altLang="ko-KR" spc="-110" dirty="0" smtClean="0">
              <a:ln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a시네마L" pitchFamily="18" charset="-127"/>
              <a:ea typeface="a시네마L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476672"/>
            <a:ext cx="432048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8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제목 B" pitchFamily="2" charset="-127"/>
                <a:ea typeface="KT&amp;G 상상제목 B" pitchFamily="2" charset="-127"/>
              </a:rPr>
              <a:t>3. </a:t>
            </a:r>
            <a:r>
              <a:rPr lang="ko-KR" altLang="en-US" sz="28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제목 B" pitchFamily="2" charset="-127"/>
                <a:ea typeface="KT&amp;G 상상제목 B" pitchFamily="2" charset="-127"/>
              </a:rPr>
              <a:t> 학교 생활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/>
          <p:cNvCxnSpPr/>
          <p:nvPr/>
        </p:nvCxnSpPr>
        <p:spPr>
          <a:xfrm>
            <a:off x="571472" y="1214422"/>
            <a:ext cx="799288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476672"/>
            <a:ext cx="432048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8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제목 B" pitchFamily="2" charset="-127"/>
                <a:ea typeface="KT&amp;G 상상제목 B" pitchFamily="2" charset="-127"/>
              </a:rPr>
              <a:t>4. </a:t>
            </a:r>
            <a:r>
              <a:rPr lang="ko-KR" altLang="en-US" sz="28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제목 B" pitchFamily="2" charset="-127"/>
                <a:ea typeface="KT&amp;G 상상제목 B" pitchFamily="2" charset="-127"/>
              </a:rPr>
              <a:t>기타</a:t>
            </a:r>
          </a:p>
        </p:txBody>
      </p:sp>
      <p:pic>
        <p:nvPicPr>
          <p:cNvPr id="5" name="그림 4" descr="10353515_677184375668060_8069066615629933777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7" y="3071810"/>
            <a:ext cx="4381531" cy="3286148"/>
          </a:xfrm>
          <a:prstGeom prst="rect">
            <a:avLst/>
          </a:prstGeom>
        </p:spPr>
      </p:pic>
      <p:pic>
        <p:nvPicPr>
          <p:cNvPr id="8" name="그림 7" descr="137846611056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1428736"/>
            <a:ext cx="4286280" cy="3214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/>
          <p:cNvCxnSpPr/>
          <p:nvPr/>
        </p:nvCxnSpPr>
        <p:spPr>
          <a:xfrm>
            <a:off x="571472" y="1214422"/>
            <a:ext cx="799288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476672"/>
            <a:ext cx="432048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8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제목 B" pitchFamily="2" charset="-127"/>
                <a:ea typeface="KT&amp;G 상상제목 B" pitchFamily="2" charset="-127"/>
              </a:rPr>
              <a:t>4. </a:t>
            </a:r>
            <a:r>
              <a:rPr lang="ko-KR" altLang="en-US" sz="28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제목 B" pitchFamily="2" charset="-127"/>
                <a:ea typeface="KT&amp;G 상상제목 B" pitchFamily="2" charset="-127"/>
              </a:rPr>
              <a:t>기타</a:t>
            </a:r>
          </a:p>
        </p:txBody>
      </p:sp>
      <p:pic>
        <p:nvPicPr>
          <p:cNvPr id="8" name="그림 7" descr="20140515_2045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428736"/>
            <a:ext cx="4364810" cy="3273608"/>
          </a:xfrm>
          <a:prstGeom prst="rect">
            <a:avLst/>
          </a:prstGeom>
        </p:spPr>
      </p:pic>
      <p:pic>
        <p:nvPicPr>
          <p:cNvPr id="11" name="그림 10" descr="20140515_2046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357562"/>
            <a:ext cx="4143404" cy="3107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직선 연결선 14"/>
          <p:cNvCxnSpPr/>
          <p:nvPr/>
        </p:nvCxnSpPr>
        <p:spPr>
          <a:xfrm>
            <a:off x="571472" y="1214422"/>
            <a:ext cx="799288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476672"/>
            <a:ext cx="432048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8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제목 B" pitchFamily="2" charset="-127"/>
                <a:ea typeface="KT&amp;G 상상제목 B" pitchFamily="2" charset="-127"/>
              </a:rPr>
              <a:t>4. </a:t>
            </a:r>
            <a:r>
              <a:rPr lang="ko-KR" altLang="en-US" sz="2800" b="1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T&amp;G 상상제목 B" pitchFamily="2" charset="-127"/>
                <a:ea typeface="KT&amp;G 상상제목 B" pitchFamily="2" charset="-127"/>
              </a:rPr>
              <a:t>기타</a:t>
            </a:r>
          </a:p>
        </p:txBody>
      </p:sp>
      <p:pic>
        <p:nvPicPr>
          <p:cNvPr id="12" name="그림 11" descr="20130908_1423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357298"/>
            <a:ext cx="4581498" cy="3436124"/>
          </a:xfrm>
          <a:prstGeom prst="rect">
            <a:avLst/>
          </a:prstGeom>
        </p:spPr>
      </p:pic>
      <p:pic>
        <p:nvPicPr>
          <p:cNvPr id="14" name="그림 13" descr="20140218_1141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0061" y="3143248"/>
            <a:ext cx="4405343" cy="3304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bg1">
              <a:lumMod val="65000"/>
            </a:schemeClr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sz="1600" b="1" spc="-100" dirty="0" smtClean="0">
            <a:solidFill>
              <a:schemeClr val="tx1">
                <a:lumMod val="65000"/>
                <a:lumOff val="35000"/>
              </a:schemeClr>
            </a:solidFill>
            <a:latin typeface="나눔고딕" pitchFamily="50" charset="-127"/>
            <a:ea typeface="나눔고딕" pitchFamily="50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345</Words>
  <Application>Microsoft Office PowerPoint</Application>
  <PresentationFormat>화면 슬라이드 쇼(4:3)</PresentationFormat>
  <Paragraphs>62</Paragraphs>
  <Slides>10</Slides>
  <Notes>10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21" baseType="lpstr">
      <vt:lpstr>굴림</vt:lpstr>
      <vt:lpstr>Arial</vt:lpstr>
      <vt:lpstr>KT&amp;G 상상제목 B</vt:lpstr>
      <vt:lpstr>맑은 고딕</vt:lpstr>
      <vt:lpstr>HY견고딕</vt:lpstr>
      <vt:lpstr>나눔고딕</vt:lpstr>
      <vt:lpstr>KT&amp;G 상상본문 M</vt:lpstr>
      <vt:lpstr>a시네마L</vt:lpstr>
      <vt:lpstr>Segoe Print</vt:lpstr>
      <vt:lpstr>HY나무M</vt:lpstr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azzc</dc:creator>
  <cp:lastModifiedBy>user</cp:lastModifiedBy>
  <cp:revision>29</cp:revision>
  <dcterms:created xsi:type="dcterms:W3CDTF">2013-05-05T12:49:21Z</dcterms:created>
  <dcterms:modified xsi:type="dcterms:W3CDTF">2014-07-21T13:55:33Z</dcterms:modified>
</cp:coreProperties>
</file>