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75" r:id="rId4"/>
    <p:sldId id="270" r:id="rId5"/>
    <p:sldId id="276" r:id="rId6"/>
    <p:sldId id="271" r:id="rId7"/>
    <p:sldId id="272" r:id="rId8"/>
    <p:sldId id="273" r:id="rId9"/>
    <p:sldId id="277" r:id="rId10"/>
  </p:sldIdLst>
  <p:sldSz cx="9144000" cy="6858000" type="screen4x3"/>
  <p:notesSz cx="6881813" cy="10002838"/>
  <p:embeddedFontLst>
    <p:embeddedFont>
      <p:font typeface="Rix모던고딕 M" pitchFamily="18" charset="-127"/>
      <p:regular r:id="rId12"/>
    </p:embeddedFont>
    <p:embeddedFont>
      <p:font typeface="나눔고딕" pitchFamily="50" charset="-127"/>
      <p:regular r:id="rId13"/>
      <p:bold r:id="rId14"/>
    </p:embeddedFont>
    <p:embeddedFont>
      <p:font typeface="Rix모던고딕 B" pitchFamily="18" charset="-127"/>
      <p:regular r:id="rId15"/>
    </p:embeddedFont>
    <p:embeddedFont>
      <p:font typeface="나눔명조" pitchFamily="18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2065"/>
    <a:srgbClr val="3219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27" autoAdjust="0"/>
  </p:normalViewPr>
  <p:slideViewPr>
    <p:cSldViewPr showGuides="1">
      <p:cViewPr>
        <p:scale>
          <a:sx n="75" d="100"/>
          <a:sy n="75" d="100"/>
        </p:scale>
        <p:origin x="-1236" y="-72"/>
      </p:cViewPr>
      <p:guideLst>
        <p:guide orient="horz" pos="618"/>
        <p:guide orient="horz" pos="4020"/>
        <p:guide pos="295"/>
        <p:guide pos="54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>
                <a:latin typeface="나눔고딕" pitchFamily="50" charset="-127"/>
                <a:ea typeface="나눔고딕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DB40FB15-D860-4A39-9157-101B76E226EB}" type="datetimeFigureOut">
              <a:rPr lang="ko-KR" altLang="en-US" smtClean="0"/>
              <a:pPr/>
              <a:t>2014-07-21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50888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8182" y="4751348"/>
            <a:ext cx="5505450" cy="4501277"/>
          </a:xfrm>
          <a:prstGeom prst="rect">
            <a:avLst/>
          </a:prstGeom>
        </p:spPr>
        <p:txBody>
          <a:bodyPr vert="horz" lIns="96478" tIns="48239" rIns="96478" bIns="48239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>
                <a:latin typeface="나눔고딕" pitchFamily="50" charset="-127"/>
                <a:ea typeface="나눔고딕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98102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>
                <a:latin typeface="나눔고딕" pitchFamily="50" charset="-127"/>
                <a:ea typeface="나눔고딕" pitchFamily="50" charset="-127"/>
              </a:defRPr>
            </a:lvl1pPr>
          </a:lstStyle>
          <a:p>
            <a:fld id="{29754544-4921-4627-80AB-35F3FC98D7A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316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나눔고딕" pitchFamily="50" charset="-127"/>
        <a:ea typeface="나눔고딕" pitchFamily="50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나눔고딕" pitchFamily="50" charset="-127"/>
        <a:ea typeface="나눔고딕" pitchFamily="50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나눔고딕" pitchFamily="50" charset="-127"/>
        <a:ea typeface="나눔고딕" pitchFamily="50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나눔고딕" pitchFamily="50" charset="-127"/>
        <a:ea typeface="나눔고딕" pitchFamily="50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나눔고딕" pitchFamily="50" charset="-127"/>
        <a:ea typeface="나눔고딕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54544-4921-4627-80AB-35F3FC98D7AF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54544-4921-4627-80AB-35F3FC98D7AF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54544-4921-4627-80AB-35F3FC98D7AF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54544-4921-4627-80AB-35F3FC98D7AF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54544-4921-4627-80AB-35F3FC98D7AF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54544-4921-4627-80AB-35F3FC98D7AF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54544-4921-4627-80AB-35F3FC98D7AF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54544-4921-4627-80AB-35F3FC98D7AF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54544-4921-4627-80AB-35F3FC98D7AF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287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78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96536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4055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직선 연결선 8"/>
          <p:cNvCxnSpPr/>
          <p:nvPr/>
        </p:nvCxnSpPr>
        <p:spPr>
          <a:xfrm>
            <a:off x="876772" y="2937644"/>
            <a:ext cx="8267228" cy="0"/>
          </a:xfrm>
          <a:prstGeom prst="line">
            <a:avLst/>
          </a:prstGeom>
          <a:ln w="12700">
            <a:solidFill>
              <a:srgbClr val="FFC000">
                <a:alpha val="5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0"/>
          <p:cNvSpPr/>
          <p:nvPr/>
        </p:nvSpPr>
        <p:spPr>
          <a:xfrm>
            <a:off x="495300" y="2297073"/>
            <a:ext cx="8648700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r>
              <a:rPr lang="ko-KR" altLang="en-US" sz="3600" dirty="0" smtClean="0">
                <a:solidFill>
                  <a:srgbClr val="321900"/>
                </a:solidFill>
                <a:latin typeface="Rix모던고딕 B" pitchFamily="18" charset="-127"/>
                <a:ea typeface="Rix모던고딕 B" pitchFamily="18" charset="-127"/>
              </a:rPr>
              <a:t>모스크바국립외국어대학교</a:t>
            </a:r>
            <a:endParaRPr lang="en-US" altLang="ko-KR" sz="3600" dirty="0">
              <a:solidFill>
                <a:srgbClr val="321900"/>
              </a:solidFill>
              <a:latin typeface="Rix모던고딕 B" pitchFamily="18" charset="-127"/>
              <a:ea typeface="Rix모던고딕 B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82402" y="3028890"/>
            <a:ext cx="4176464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r>
              <a:rPr lang="ko-KR" altLang="en-US" sz="2000" dirty="0" smtClean="0">
                <a:solidFill>
                  <a:srgbClr val="FFC000"/>
                </a:solidFill>
                <a:latin typeface="Rix모던고딕 B" pitchFamily="18" charset="-127"/>
                <a:ea typeface="Rix모던고딕 B" pitchFamily="18" charset="-127"/>
              </a:rPr>
              <a:t>오동건</a:t>
            </a:r>
            <a:endParaRPr lang="en-US" altLang="ko-KR" sz="2000" dirty="0" smtClean="0">
              <a:solidFill>
                <a:srgbClr val="FFC000"/>
              </a:solidFill>
              <a:latin typeface="Rix모던고딕 B" pitchFamily="18" charset="-127"/>
              <a:ea typeface="Rix모던고딕 B" pitchFamily="18" charset="-127"/>
            </a:endParaRPr>
          </a:p>
        </p:txBody>
      </p:sp>
      <p:grpSp>
        <p:nvGrpSpPr>
          <p:cNvPr id="7" name="그룹 19"/>
          <p:cNvGrpSpPr/>
          <p:nvPr/>
        </p:nvGrpSpPr>
        <p:grpSpPr>
          <a:xfrm>
            <a:off x="539502" y="3641787"/>
            <a:ext cx="1110086" cy="401282"/>
            <a:chOff x="3239259" y="2969519"/>
            <a:chExt cx="2665481" cy="963537"/>
          </a:xfrm>
        </p:grpSpPr>
        <p:pic>
          <p:nvPicPr>
            <p:cNvPr id="8" name="그림 7" descr="모스트 로고.PNG"/>
            <p:cNvPicPr>
              <a:picLocks noChangeAspect="1"/>
            </p:cNvPicPr>
            <p:nvPr/>
          </p:nvPicPr>
          <p:blipFill>
            <a:blip r:embed="rId6" cstate="print">
              <a:grayscl/>
              <a:lum bright="100000"/>
            </a:blip>
            <a:srcRect r="50715" b="28476"/>
            <a:stretch>
              <a:fillRect/>
            </a:stretch>
          </p:blipFill>
          <p:spPr>
            <a:xfrm>
              <a:off x="3239259" y="2974656"/>
              <a:ext cx="1313691" cy="670368"/>
            </a:xfrm>
            <a:prstGeom prst="rect">
              <a:avLst/>
            </a:prstGeom>
          </p:spPr>
        </p:pic>
        <p:pic>
          <p:nvPicPr>
            <p:cNvPr id="10" name="그림 9" descr="모스트 로고.PNG"/>
            <p:cNvPicPr>
              <a:picLocks noChangeAspect="1"/>
            </p:cNvPicPr>
            <p:nvPr/>
          </p:nvPicPr>
          <p:blipFill>
            <a:blip r:embed="rId6" cstate="print">
              <a:lum bright="100000"/>
              <a:grayscl/>
            </a:blip>
            <a:srcRect l="48928" b="39779"/>
            <a:stretch>
              <a:fillRect/>
            </a:stretch>
          </p:blipFill>
          <p:spPr>
            <a:xfrm>
              <a:off x="4543425" y="2969519"/>
              <a:ext cx="1361315" cy="564431"/>
            </a:xfrm>
            <a:prstGeom prst="rect">
              <a:avLst/>
            </a:prstGeom>
          </p:spPr>
        </p:pic>
        <p:pic>
          <p:nvPicPr>
            <p:cNvPr id="13" name="그림 12" descr="모스트 로고.PNG"/>
            <p:cNvPicPr>
              <a:picLocks noChangeAspect="1"/>
            </p:cNvPicPr>
            <p:nvPr/>
          </p:nvPicPr>
          <p:blipFill>
            <a:blip r:embed="rId6" cstate="print">
              <a:lum bright="100000"/>
              <a:grayscl/>
            </a:blip>
            <a:srcRect l="9478" t="61462" b="-22924"/>
            <a:stretch>
              <a:fillRect/>
            </a:stretch>
          </p:blipFill>
          <p:spPr>
            <a:xfrm>
              <a:off x="3491880" y="3356992"/>
              <a:ext cx="2412860" cy="5760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90688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3044980" y="1412776"/>
            <a:ext cx="305404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/>
            <a:r>
              <a:rPr lang="ko-KR" altLang="en-US" sz="4000" dirty="0" smtClean="0">
                <a:solidFill>
                  <a:srgbClr val="FFC000"/>
                </a:solidFill>
                <a:latin typeface="Rix모던고딕 B" pitchFamily="18" charset="-127"/>
                <a:ea typeface="Rix모던고딕 B" pitchFamily="18" charset="-127"/>
              </a:rPr>
              <a:t>차례</a:t>
            </a:r>
            <a:endParaRPr lang="ko-KR" altLang="en-US" sz="4000" dirty="0">
              <a:solidFill>
                <a:srgbClr val="FFC000"/>
              </a:solidFill>
              <a:latin typeface="Rix모던고딕 B" pitchFamily="18" charset="-127"/>
              <a:ea typeface="Rix모던고딕 B" pitchFamily="18" charset="-127"/>
            </a:endParaRPr>
          </a:p>
        </p:txBody>
      </p:sp>
      <p:grpSp>
        <p:nvGrpSpPr>
          <p:cNvPr id="10" name="그룹 19"/>
          <p:cNvGrpSpPr/>
          <p:nvPr/>
        </p:nvGrpSpPr>
        <p:grpSpPr>
          <a:xfrm>
            <a:off x="198562" y="6349611"/>
            <a:ext cx="1110086" cy="401282"/>
            <a:chOff x="3239259" y="2969519"/>
            <a:chExt cx="2665481" cy="963537"/>
          </a:xfrm>
        </p:grpSpPr>
        <p:pic>
          <p:nvPicPr>
            <p:cNvPr id="12" name="그림 11" descr="모스트 로고.PNG"/>
            <p:cNvPicPr>
              <a:picLocks noChangeAspect="1"/>
            </p:cNvPicPr>
            <p:nvPr/>
          </p:nvPicPr>
          <p:blipFill>
            <a:blip r:embed="rId4" cstate="print">
              <a:grayscl/>
              <a:lum bright="100000"/>
            </a:blip>
            <a:srcRect r="50715" b="28476"/>
            <a:stretch>
              <a:fillRect/>
            </a:stretch>
          </p:blipFill>
          <p:spPr>
            <a:xfrm>
              <a:off x="3239259" y="2974656"/>
              <a:ext cx="1313691" cy="670368"/>
            </a:xfrm>
            <a:prstGeom prst="rect">
              <a:avLst/>
            </a:prstGeom>
          </p:spPr>
        </p:pic>
        <p:pic>
          <p:nvPicPr>
            <p:cNvPr id="13" name="그림 12" descr="모스트 로고.PNG"/>
            <p:cNvPicPr>
              <a:picLocks noChangeAspect="1"/>
            </p:cNvPicPr>
            <p:nvPr/>
          </p:nvPicPr>
          <p:blipFill>
            <a:blip r:embed="rId4" cstate="print">
              <a:lum bright="100000"/>
              <a:grayscl/>
            </a:blip>
            <a:srcRect l="48928" b="39779"/>
            <a:stretch>
              <a:fillRect/>
            </a:stretch>
          </p:blipFill>
          <p:spPr>
            <a:xfrm>
              <a:off x="4543425" y="2969519"/>
              <a:ext cx="1361315" cy="564431"/>
            </a:xfrm>
            <a:prstGeom prst="rect">
              <a:avLst/>
            </a:prstGeom>
          </p:spPr>
        </p:pic>
        <p:pic>
          <p:nvPicPr>
            <p:cNvPr id="14" name="그림 13" descr="모스트 로고.PNG"/>
            <p:cNvPicPr>
              <a:picLocks noChangeAspect="1"/>
            </p:cNvPicPr>
            <p:nvPr/>
          </p:nvPicPr>
          <p:blipFill>
            <a:blip r:embed="rId4" cstate="print">
              <a:lum bright="100000"/>
              <a:grayscl/>
            </a:blip>
            <a:srcRect l="9478" t="61462" b="-22924"/>
            <a:stretch>
              <a:fillRect/>
            </a:stretch>
          </p:blipFill>
          <p:spPr>
            <a:xfrm>
              <a:off x="3491880" y="3356992"/>
              <a:ext cx="2412860" cy="576064"/>
            </a:xfrm>
            <a:prstGeom prst="rect">
              <a:avLst/>
            </a:prstGeom>
          </p:spPr>
        </p:pic>
      </p:grpSp>
      <p:grpSp>
        <p:nvGrpSpPr>
          <p:cNvPr id="18" name="그룹 17"/>
          <p:cNvGrpSpPr/>
          <p:nvPr/>
        </p:nvGrpSpPr>
        <p:grpSpPr>
          <a:xfrm>
            <a:off x="2231740" y="2348880"/>
            <a:ext cx="4680520" cy="690569"/>
            <a:chOff x="3275857" y="2924944"/>
            <a:chExt cx="5227740" cy="771306"/>
          </a:xfrm>
        </p:grpSpPr>
        <p:pic>
          <p:nvPicPr>
            <p:cNvPr id="15" name="그림 14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5857" y="2924944"/>
              <a:ext cx="5227740" cy="771306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3407954" y="2934305"/>
              <a:ext cx="428572" cy="6531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  <a:contourClr>
                  <a:srgbClr val="5E4D34"/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342900" algn="ctr">
                <a:spcBef>
                  <a:spcPct val="0"/>
                </a:spcBef>
                <a:defRPr/>
              </a:pPr>
              <a:r>
                <a:rPr lang="en-US" altLang="ko-KR" sz="3200" spc="-150" dirty="0" smtClean="0"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명조" pitchFamily="18" charset="-127"/>
                  <a:ea typeface="나눔명조" pitchFamily="18" charset="-127"/>
                </a:rPr>
                <a:t>Ⅰ</a:t>
              </a:r>
              <a:endParaRPr lang="ko-KR" altLang="en-US" sz="3200" spc="-150" dirty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17" name="부제목 2"/>
            <p:cNvSpPr txBox="1">
              <a:spLocks/>
            </p:cNvSpPr>
            <p:nvPr/>
          </p:nvSpPr>
          <p:spPr>
            <a:xfrm>
              <a:off x="4178577" y="3069823"/>
              <a:ext cx="4123953" cy="343760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lvl1pPr marL="0" indent="0" algn="ctr">
                <a:buNone/>
                <a:def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j-ea"/>
                  <a:ea typeface="+mj-ea"/>
                  <a:cs typeface="+mj-cs"/>
                </a:defRPr>
              </a:lvl1pPr>
              <a:lvl2pPr marL="457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2pPr>
              <a:lvl3pPr marL="914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3pPr>
              <a:lvl4pPr marL="1371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4pPr>
              <a:lvl5pPr marL="18288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5pPr>
              <a:lvl6pPr marL="22860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6pPr>
              <a:lvl7pPr marL="2743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7pPr>
              <a:lvl8pPr marL="3200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8pPr>
              <a:lvl9pPr marL="3657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indent="-342900" algn="l">
                <a:spcBef>
                  <a:spcPct val="0"/>
                </a:spcBef>
                <a:defRPr/>
              </a:pPr>
              <a:r>
                <a:rPr lang="ko-KR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B" pitchFamily="18" charset="-127"/>
                  <a:ea typeface="Rix모던고딕 B" pitchFamily="18" charset="-127"/>
                  <a:cs typeface="+mn-cs"/>
                </a:rPr>
                <a:t>연수지 및 학교</a:t>
              </a:r>
              <a:endParaRPr lang="en-US" altLang="ko-K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B" pitchFamily="18" charset="-127"/>
                <a:ea typeface="Rix모던고딕 B" pitchFamily="18" charset="-127"/>
                <a:cs typeface="+mn-cs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2231740" y="3136404"/>
            <a:ext cx="4680520" cy="690569"/>
            <a:chOff x="3275857" y="2924944"/>
            <a:chExt cx="5227740" cy="771306"/>
          </a:xfrm>
        </p:grpSpPr>
        <p:pic>
          <p:nvPicPr>
            <p:cNvPr id="20" name="그림 19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5857" y="2924944"/>
              <a:ext cx="5227740" cy="771306"/>
            </a:xfrm>
            <a:prstGeom prst="rect">
              <a:avLst/>
            </a:prstGeom>
          </p:spPr>
        </p:pic>
        <p:sp>
          <p:nvSpPr>
            <p:cNvPr id="21" name="직사각형 20"/>
            <p:cNvSpPr/>
            <p:nvPr/>
          </p:nvSpPr>
          <p:spPr>
            <a:xfrm>
              <a:off x="3407954" y="2934305"/>
              <a:ext cx="428572" cy="6531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  <a:contourClr>
                  <a:srgbClr val="5E4D34"/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342900" algn="ctr">
                <a:spcBef>
                  <a:spcPct val="0"/>
                </a:spcBef>
                <a:defRPr/>
              </a:pPr>
              <a:r>
                <a:rPr lang="en-US" altLang="ko-KR" sz="3200" spc="-150" dirty="0" smtClean="0"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명조" pitchFamily="18" charset="-127"/>
                  <a:ea typeface="나눔명조" pitchFamily="18" charset="-127"/>
                </a:rPr>
                <a:t>Ⅱ</a:t>
              </a:r>
              <a:endParaRPr lang="ko-KR" altLang="en-US" sz="3200" spc="-150" dirty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22" name="부제목 2"/>
            <p:cNvSpPr txBox="1">
              <a:spLocks/>
            </p:cNvSpPr>
            <p:nvPr/>
          </p:nvSpPr>
          <p:spPr>
            <a:xfrm>
              <a:off x="4178577" y="3069823"/>
              <a:ext cx="4123953" cy="343760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lvl1pPr marL="0" indent="0" algn="ctr">
                <a:buNone/>
                <a:def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j-ea"/>
                  <a:ea typeface="+mj-ea"/>
                  <a:cs typeface="+mj-cs"/>
                </a:defRPr>
              </a:lvl1pPr>
              <a:lvl2pPr marL="457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2pPr>
              <a:lvl3pPr marL="914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3pPr>
              <a:lvl4pPr marL="1371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4pPr>
              <a:lvl5pPr marL="18288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5pPr>
              <a:lvl6pPr marL="22860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6pPr>
              <a:lvl7pPr marL="2743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7pPr>
              <a:lvl8pPr marL="3200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8pPr>
              <a:lvl9pPr marL="3657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indent="-342900" algn="l">
                <a:spcBef>
                  <a:spcPct val="0"/>
                </a:spcBef>
                <a:defRPr/>
              </a:pPr>
              <a:r>
                <a:rPr lang="ko-KR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B" pitchFamily="18" charset="-127"/>
                  <a:ea typeface="Rix모던고딕 B" pitchFamily="18" charset="-127"/>
                  <a:cs typeface="+mn-cs"/>
                </a:rPr>
                <a:t>교통편 및 현지 도착</a:t>
              </a:r>
              <a:endParaRPr lang="en-US" altLang="ko-K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B" pitchFamily="18" charset="-127"/>
                <a:ea typeface="Rix모던고딕 B" pitchFamily="18" charset="-127"/>
                <a:cs typeface="+mn-cs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2231740" y="3923928"/>
            <a:ext cx="4680520" cy="690569"/>
            <a:chOff x="3275857" y="2924944"/>
            <a:chExt cx="5227740" cy="771306"/>
          </a:xfrm>
        </p:grpSpPr>
        <p:pic>
          <p:nvPicPr>
            <p:cNvPr id="24" name="그림 2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5857" y="2924944"/>
              <a:ext cx="5227740" cy="771306"/>
            </a:xfrm>
            <a:prstGeom prst="rect">
              <a:avLst/>
            </a:prstGeom>
          </p:spPr>
        </p:pic>
        <p:sp>
          <p:nvSpPr>
            <p:cNvPr id="25" name="직사각형 24"/>
            <p:cNvSpPr/>
            <p:nvPr/>
          </p:nvSpPr>
          <p:spPr>
            <a:xfrm>
              <a:off x="3407954" y="2934305"/>
              <a:ext cx="428572" cy="6531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  <a:contourClr>
                  <a:srgbClr val="5E4D34"/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342900" algn="ctr">
                <a:spcBef>
                  <a:spcPct val="0"/>
                </a:spcBef>
                <a:defRPr/>
              </a:pPr>
              <a:r>
                <a:rPr lang="en-US" altLang="ko-KR" sz="3200" spc="-150" dirty="0" smtClean="0"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명조" pitchFamily="18" charset="-127"/>
                  <a:ea typeface="나눔명조" pitchFamily="18" charset="-127"/>
                </a:rPr>
                <a:t>Ⅲ</a:t>
              </a:r>
              <a:endParaRPr lang="ko-KR" altLang="en-US" sz="3200" spc="-150" dirty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27" name="부제목 2"/>
            <p:cNvSpPr txBox="1">
              <a:spLocks/>
            </p:cNvSpPr>
            <p:nvPr/>
          </p:nvSpPr>
          <p:spPr>
            <a:xfrm>
              <a:off x="4178577" y="3069823"/>
              <a:ext cx="4123953" cy="343760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lvl1pPr marL="0" indent="0" algn="ctr">
                <a:buNone/>
                <a:def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j-ea"/>
                  <a:ea typeface="+mj-ea"/>
                  <a:cs typeface="+mj-cs"/>
                </a:defRPr>
              </a:lvl1pPr>
              <a:lvl2pPr marL="457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2pPr>
              <a:lvl3pPr marL="914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3pPr>
              <a:lvl4pPr marL="1371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4pPr>
              <a:lvl5pPr marL="18288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5pPr>
              <a:lvl6pPr marL="22860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6pPr>
              <a:lvl7pPr marL="2743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7pPr>
              <a:lvl8pPr marL="3200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8pPr>
              <a:lvl9pPr marL="3657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indent="-342900" algn="l">
                <a:spcBef>
                  <a:spcPct val="0"/>
                </a:spcBef>
                <a:defRPr/>
              </a:pPr>
              <a:r>
                <a:rPr lang="ko-KR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B" pitchFamily="18" charset="-127"/>
                  <a:ea typeface="Rix모던고딕 B" pitchFamily="18" charset="-127"/>
                  <a:cs typeface="+mn-cs"/>
                </a:rPr>
                <a:t>학교 생활 및 기숙사</a:t>
              </a:r>
              <a:endParaRPr lang="en-US" altLang="ko-K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B" pitchFamily="18" charset="-127"/>
                <a:ea typeface="Rix모던고딕 B" pitchFamily="18" charset="-127"/>
                <a:cs typeface="+mn-cs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2231740" y="4711452"/>
            <a:ext cx="4680520" cy="690569"/>
            <a:chOff x="3275857" y="2924944"/>
            <a:chExt cx="5227740" cy="771306"/>
          </a:xfrm>
        </p:grpSpPr>
        <p:pic>
          <p:nvPicPr>
            <p:cNvPr id="29" name="그림 28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5857" y="2924944"/>
              <a:ext cx="5227740" cy="771306"/>
            </a:xfrm>
            <a:prstGeom prst="rect">
              <a:avLst/>
            </a:prstGeom>
          </p:spPr>
        </p:pic>
        <p:sp>
          <p:nvSpPr>
            <p:cNvPr id="30" name="직사각형 29"/>
            <p:cNvSpPr/>
            <p:nvPr/>
          </p:nvSpPr>
          <p:spPr>
            <a:xfrm>
              <a:off x="3407954" y="2934305"/>
              <a:ext cx="428572" cy="6531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  <a:contourClr>
                  <a:srgbClr val="5E4D34"/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342900" algn="ctr">
                <a:spcBef>
                  <a:spcPct val="0"/>
                </a:spcBef>
                <a:defRPr/>
              </a:pPr>
              <a:r>
                <a:rPr lang="en-US" altLang="ko-KR" sz="3200" spc="-150" dirty="0" smtClean="0"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명조" pitchFamily="18" charset="-127"/>
                  <a:ea typeface="나눔명조" pitchFamily="18" charset="-127"/>
                </a:rPr>
                <a:t>Ⅳ</a:t>
              </a:r>
              <a:endParaRPr lang="ko-KR" altLang="en-US" sz="3200" spc="-150" dirty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31" name="부제목 2"/>
            <p:cNvSpPr txBox="1">
              <a:spLocks/>
            </p:cNvSpPr>
            <p:nvPr/>
          </p:nvSpPr>
          <p:spPr>
            <a:xfrm>
              <a:off x="4178577" y="3069823"/>
              <a:ext cx="4123953" cy="343760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lvl1pPr marL="0" indent="0" algn="ctr">
                <a:buNone/>
                <a:def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j-ea"/>
                  <a:ea typeface="+mj-ea"/>
                  <a:cs typeface="+mj-cs"/>
                </a:defRPr>
              </a:lvl1pPr>
              <a:lvl2pPr marL="457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2pPr>
              <a:lvl3pPr marL="914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3pPr>
              <a:lvl4pPr marL="1371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4pPr>
              <a:lvl5pPr marL="18288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5pPr>
              <a:lvl6pPr marL="22860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6pPr>
              <a:lvl7pPr marL="2743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7pPr>
              <a:lvl8pPr marL="3200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8pPr>
              <a:lvl9pPr marL="3657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indent="-342900" algn="l">
                <a:spcBef>
                  <a:spcPct val="0"/>
                </a:spcBef>
                <a:defRPr/>
              </a:pPr>
              <a:r>
                <a:rPr lang="ko-KR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B" pitchFamily="18" charset="-127"/>
                  <a:ea typeface="Rix모던고딕 B" pitchFamily="18" charset="-127"/>
                  <a:cs typeface="+mn-cs"/>
                </a:rPr>
                <a:t>준비 사항 및 기타</a:t>
              </a:r>
              <a:endParaRPr lang="en-US" altLang="ko-K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B" pitchFamily="18" charset="-127"/>
                <a:ea typeface="Rix모던고딕 B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2483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그룹 19"/>
          <p:cNvGrpSpPr/>
          <p:nvPr/>
        </p:nvGrpSpPr>
        <p:grpSpPr>
          <a:xfrm>
            <a:off x="7898135" y="6349611"/>
            <a:ext cx="1110086" cy="401282"/>
            <a:chOff x="3239259" y="2969519"/>
            <a:chExt cx="2665481" cy="963537"/>
          </a:xfrm>
        </p:grpSpPr>
        <p:pic>
          <p:nvPicPr>
            <p:cNvPr id="9" name="그림 8" descr="모스트 로고.PNG"/>
            <p:cNvPicPr>
              <a:picLocks noChangeAspect="1"/>
            </p:cNvPicPr>
            <p:nvPr/>
          </p:nvPicPr>
          <p:blipFill>
            <a:blip r:embed="rId4" cstate="print">
              <a:grayscl/>
              <a:lum bright="100000"/>
            </a:blip>
            <a:srcRect r="50715" b="28476"/>
            <a:stretch>
              <a:fillRect/>
            </a:stretch>
          </p:blipFill>
          <p:spPr>
            <a:xfrm>
              <a:off x="3239259" y="2974656"/>
              <a:ext cx="1313691" cy="670368"/>
            </a:xfrm>
            <a:prstGeom prst="rect">
              <a:avLst/>
            </a:prstGeom>
          </p:spPr>
        </p:pic>
        <p:pic>
          <p:nvPicPr>
            <p:cNvPr id="10" name="그림 9" descr="모스트 로고.PNG"/>
            <p:cNvPicPr>
              <a:picLocks noChangeAspect="1"/>
            </p:cNvPicPr>
            <p:nvPr/>
          </p:nvPicPr>
          <p:blipFill>
            <a:blip r:embed="rId4" cstate="print">
              <a:lum bright="100000"/>
              <a:grayscl/>
            </a:blip>
            <a:srcRect l="48928" b="39779"/>
            <a:stretch>
              <a:fillRect/>
            </a:stretch>
          </p:blipFill>
          <p:spPr>
            <a:xfrm>
              <a:off x="4543425" y="2969519"/>
              <a:ext cx="1361315" cy="564431"/>
            </a:xfrm>
            <a:prstGeom prst="rect">
              <a:avLst/>
            </a:prstGeom>
          </p:spPr>
        </p:pic>
        <p:pic>
          <p:nvPicPr>
            <p:cNvPr id="11" name="그림 10" descr="모스트 로고.PNG"/>
            <p:cNvPicPr>
              <a:picLocks noChangeAspect="1"/>
            </p:cNvPicPr>
            <p:nvPr/>
          </p:nvPicPr>
          <p:blipFill>
            <a:blip r:embed="rId4" cstate="print">
              <a:lum bright="100000"/>
              <a:grayscl/>
            </a:blip>
            <a:srcRect l="9478" t="61462" b="-22924"/>
            <a:stretch>
              <a:fillRect/>
            </a:stretch>
          </p:blipFill>
          <p:spPr>
            <a:xfrm>
              <a:off x="3491880" y="3356992"/>
              <a:ext cx="2412860" cy="576064"/>
            </a:xfrm>
            <a:prstGeom prst="rect">
              <a:avLst/>
            </a:prstGeom>
          </p:spPr>
        </p:pic>
      </p:grpSp>
      <p:sp>
        <p:nvSpPr>
          <p:cNvPr id="12" name="내용 개체 틀 2"/>
          <p:cNvSpPr txBox="1">
            <a:spLocks/>
          </p:cNvSpPr>
          <p:nvPr/>
        </p:nvSpPr>
        <p:spPr>
          <a:xfrm>
            <a:off x="457200" y="3717032"/>
            <a:ext cx="8229600" cy="24768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모스크바 </a:t>
            </a: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ko-KR" altLang="en-US" sz="2800" dirty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러시아의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수도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.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러시아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정치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,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경제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,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문화의 중심지</a:t>
            </a: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인구 약 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1</a:t>
            </a:r>
            <a:r>
              <a:rPr lang="ko-KR" altLang="en-US" sz="2800" dirty="0" err="1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천만명</a:t>
            </a: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965691"/>
            <a:ext cx="5256584" cy="311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6512" y="978391"/>
            <a:ext cx="2488900" cy="309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그룹 19"/>
          <p:cNvGrpSpPr/>
          <p:nvPr/>
        </p:nvGrpSpPr>
        <p:grpSpPr>
          <a:xfrm>
            <a:off x="457200" y="218151"/>
            <a:ext cx="4680520" cy="690569"/>
            <a:chOff x="3275857" y="2924944"/>
            <a:chExt cx="5227740" cy="771306"/>
          </a:xfrm>
        </p:grpSpPr>
        <p:pic>
          <p:nvPicPr>
            <p:cNvPr id="21" name="그림 20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75857" y="2924944"/>
              <a:ext cx="5227740" cy="771306"/>
            </a:xfrm>
            <a:prstGeom prst="rect">
              <a:avLst/>
            </a:prstGeom>
          </p:spPr>
        </p:pic>
        <p:sp>
          <p:nvSpPr>
            <p:cNvPr id="22" name="직사각형 21"/>
            <p:cNvSpPr/>
            <p:nvPr/>
          </p:nvSpPr>
          <p:spPr>
            <a:xfrm>
              <a:off x="3407954" y="2934305"/>
              <a:ext cx="428572" cy="6531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  <a:contourClr>
                  <a:srgbClr val="5E4D34"/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342900" algn="ctr">
                <a:spcBef>
                  <a:spcPct val="0"/>
                </a:spcBef>
                <a:defRPr/>
              </a:pPr>
              <a:r>
                <a:rPr lang="en-US" altLang="ko-KR" sz="3200" spc="-150" dirty="0" smtClean="0"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명조" pitchFamily="18" charset="-127"/>
                  <a:ea typeface="나눔명조" pitchFamily="18" charset="-127"/>
                </a:rPr>
                <a:t>Ⅰ</a:t>
              </a:r>
              <a:endParaRPr lang="ko-KR" altLang="en-US" sz="3200" spc="-150" dirty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23" name="부제목 2"/>
            <p:cNvSpPr txBox="1">
              <a:spLocks/>
            </p:cNvSpPr>
            <p:nvPr/>
          </p:nvSpPr>
          <p:spPr>
            <a:xfrm>
              <a:off x="4178577" y="3069823"/>
              <a:ext cx="4123953" cy="343760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lvl1pPr marL="0" indent="0" algn="ctr">
                <a:buNone/>
                <a:def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j-ea"/>
                  <a:ea typeface="+mj-ea"/>
                  <a:cs typeface="+mj-cs"/>
                </a:defRPr>
              </a:lvl1pPr>
              <a:lvl2pPr marL="457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2pPr>
              <a:lvl3pPr marL="914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3pPr>
              <a:lvl4pPr marL="1371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4pPr>
              <a:lvl5pPr marL="18288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5pPr>
              <a:lvl6pPr marL="22860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6pPr>
              <a:lvl7pPr marL="2743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7pPr>
              <a:lvl8pPr marL="3200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8pPr>
              <a:lvl9pPr marL="3657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indent="-342900" algn="l">
                <a:spcBef>
                  <a:spcPct val="0"/>
                </a:spcBef>
                <a:defRPr/>
              </a:pPr>
              <a:r>
                <a:rPr lang="ko-KR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B" pitchFamily="18" charset="-127"/>
                  <a:ea typeface="Rix모던고딕 B" pitchFamily="18" charset="-127"/>
                  <a:cs typeface="+mn-cs"/>
                </a:rPr>
                <a:t>연수지 및 학교</a:t>
              </a:r>
              <a:endParaRPr lang="en-US" altLang="ko-K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B" pitchFamily="18" charset="-127"/>
                <a:ea typeface="Rix모던고딕 B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9736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그룹 19"/>
          <p:cNvGrpSpPr/>
          <p:nvPr/>
        </p:nvGrpSpPr>
        <p:grpSpPr>
          <a:xfrm>
            <a:off x="7898135" y="6349611"/>
            <a:ext cx="1110086" cy="401282"/>
            <a:chOff x="3239259" y="2969519"/>
            <a:chExt cx="2665481" cy="963537"/>
          </a:xfrm>
        </p:grpSpPr>
        <p:pic>
          <p:nvPicPr>
            <p:cNvPr id="9" name="그림 8" descr="모스트 로고.PNG"/>
            <p:cNvPicPr>
              <a:picLocks noChangeAspect="1"/>
            </p:cNvPicPr>
            <p:nvPr/>
          </p:nvPicPr>
          <p:blipFill>
            <a:blip r:embed="rId4" cstate="print">
              <a:grayscl/>
              <a:lum bright="100000"/>
            </a:blip>
            <a:srcRect r="50715" b="28476"/>
            <a:stretch>
              <a:fillRect/>
            </a:stretch>
          </p:blipFill>
          <p:spPr>
            <a:xfrm>
              <a:off x="3239259" y="2974656"/>
              <a:ext cx="1313691" cy="670368"/>
            </a:xfrm>
            <a:prstGeom prst="rect">
              <a:avLst/>
            </a:prstGeom>
          </p:spPr>
        </p:pic>
        <p:pic>
          <p:nvPicPr>
            <p:cNvPr id="10" name="그림 9" descr="모스트 로고.PNG"/>
            <p:cNvPicPr>
              <a:picLocks noChangeAspect="1"/>
            </p:cNvPicPr>
            <p:nvPr/>
          </p:nvPicPr>
          <p:blipFill>
            <a:blip r:embed="rId4" cstate="print">
              <a:lum bright="100000"/>
              <a:grayscl/>
            </a:blip>
            <a:srcRect l="48928" b="39779"/>
            <a:stretch>
              <a:fillRect/>
            </a:stretch>
          </p:blipFill>
          <p:spPr>
            <a:xfrm>
              <a:off x="4543425" y="2969519"/>
              <a:ext cx="1361315" cy="564431"/>
            </a:xfrm>
            <a:prstGeom prst="rect">
              <a:avLst/>
            </a:prstGeom>
          </p:spPr>
        </p:pic>
        <p:pic>
          <p:nvPicPr>
            <p:cNvPr id="11" name="그림 10" descr="모스트 로고.PNG"/>
            <p:cNvPicPr>
              <a:picLocks noChangeAspect="1"/>
            </p:cNvPicPr>
            <p:nvPr/>
          </p:nvPicPr>
          <p:blipFill>
            <a:blip r:embed="rId4" cstate="print">
              <a:lum bright="100000"/>
              <a:grayscl/>
            </a:blip>
            <a:srcRect l="9478" t="61462" b="-22924"/>
            <a:stretch>
              <a:fillRect/>
            </a:stretch>
          </p:blipFill>
          <p:spPr>
            <a:xfrm>
              <a:off x="3491880" y="3356992"/>
              <a:ext cx="2412860" cy="576064"/>
            </a:xfrm>
            <a:prstGeom prst="rect">
              <a:avLst/>
            </a:prstGeom>
          </p:spPr>
        </p:pic>
      </p:grpSp>
      <p:sp>
        <p:nvSpPr>
          <p:cNvPr id="12" name="내용 개체 틀 2"/>
          <p:cNvSpPr txBox="1">
            <a:spLocks/>
          </p:cNvSpPr>
          <p:nvPr/>
        </p:nvSpPr>
        <p:spPr>
          <a:xfrm>
            <a:off x="457200" y="3717032"/>
            <a:ext cx="8229600" cy="24768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모스크바국립외국어대학교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(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러시아에서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가장 큰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외대</a:t>
            </a:r>
            <a:r>
              <a:rPr lang="en-US" altLang="ko-KR" sz="2800" dirty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)</a:t>
            </a:r>
            <a:endParaRPr lang="en-US" altLang="ko-KR" sz="2800" dirty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ko-KR" altLang="en-US" sz="2800" dirty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체류 학기</a:t>
            </a:r>
            <a:r>
              <a:rPr lang="en-US" altLang="ko-KR" sz="2800" dirty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: 2013</a:t>
            </a:r>
            <a:r>
              <a:rPr lang="ko-KR" altLang="en-US" sz="2800" dirty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년도 </a:t>
            </a:r>
            <a:r>
              <a:rPr lang="en-US" altLang="ko-KR" sz="2800" dirty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2</a:t>
            </a:r>
            <a:r>
              <a:rPr lang="ko-KR" altLang="en-US" sz="2800" dirty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학기</a:t>
            </a:r>
            <a:r>
              <a:rPr lang="en-US" altLang="ko-KR" sz="2800" dirty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~2014</a:t>
            </a:r>
            <a:r>
              <a:rPr lang="ko-KR" altLang="en-US" sz="2800" dirty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년도 </a:t>
            </a:r>
            <a:r>
              <a:rPr lang="en-US" altLang="ko-KR" sz="2800" dirty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1</a:t>
            </a:r>
            <a:r>
              <a:rPr lang="ko-KR" altLang="en-US" sz="2800" dirty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학기</a:t>
            </a:r>
            <a:endParaRPr lang="en-US" altLang="ko-KR" sz="2800" dirty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ko-KR" altLang="en-US" sz="2800" dirty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교환 학생 인원</a:t>
            </a:r>
            <a:r>
              <a:rPr lang="en-US" altLang="ko-KR" sz="2800" dirty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: 5</a:t>
            </a:r>
            <a:r>
              <a:rPr lang="ko-KR" altLang="en-US" sz="2800" dirty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명</a:t>
            </a:r>
            <a:endParaRPr lang="en-US" altLang="ko-KR" sz="2800" dirty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 marL="0" indent="0">
              <a:buNone/>
            </a:pPr>
            <a:endParaRPr lang="en-US" altLang="ko-KR" sz="2800" dirty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</p:txBody>
      </p:sp>
      <p:pic>
        <p:nvPicPr>
          <p:cNvPr id="1026" name="Picture 2" descr="C:\Users\오동건\Desktop\MGL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65691"/>
            <a:ext cx="5508268" cy="311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468" y="978391"/>
            <a:ext cx="2710988" cy="309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그룹 12"/>
          <p:cNvGrpSpPr/>
          <p:nvPr/>
        </p:nvGrpSpPr>
        <p:grpSpPr>
          <a:xfrm>
            <a:off x="457200" y="218151"/>
            <a:ext cx="4680520" cy="690569"/>
            <a:chOff x="3275857" y="2924944"/>
            <a:chExt cx="5227740" cy="771306"/>
          </a:xfrm>
        </p:grpSpPr>
        <p:pic>
          <p:nvPicPr>
            <p:cNvPr id="14" name="그림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75857" y="2924944"/>
              <a:ext cx="5227740" cy="771306"/>
            </a:xfrm>
            <a:prstGeom prst="rect">
              <a:avLst/>
            </a:prstGeom>
          </p:spPr>
        </p:pic>
        <p:sp>
          <p:nvSpPr>
            <p:cNvPr id="15" name="직사각형 14"/>
            <p:cNvSpPr/>
            <p:nvPr/>
          </p:nvSpPr>
          <p:spPr>
            <a:xfrm>
              <a:off x="3407954" y="2934305"/>
              <a:ext cx="428572" cy="6531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  <a:contourClr>
                  <a:srgbClr val="5E4D34"/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342900" algn="ctr">
                <a:spcBef>
                  <a:spcPct val="0"/>
                </a:spcBef>
                <a:defRPr/>
              </a:pPr>
              <a:r>
                <a:rPr lang="en-US" altLang="ko-KR" sz="3200" spc="-150" dirty="0" smtClean="0"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명조" pitchFamily="18" charset="-127"/>
                  <a:ea typeface="나눔명조" pitchFamily="18" charset="-127"/>
                </a:rPr>
                <a:t>Ⅰ</a:t>
              </a:r>
              <a:endParaRPr lang="ko-KR" altLang="en-US" sz="3200" spc="-150" dirty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16" name="부제목 2"/>
            <p:cNvSpPr txBox="1">
              <a:spLocks/>
            </p:cNvSpPr>
            <p:nvPr/>
          </p:nvSpPr>
          <p:spPr>
            <a:xfrm>
              <a:off x="4178577" y="3069823"/>
              <a:ext cx="4123953" cy="343760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lvl1pPr marL="0" indent="0" algn="ctr">
                <a:buNone/>
                <a:def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j-ea"/>
                  <a:ea typeface="+mj-ea"/>
                  <a:cs typeface="+mj-cs"/>
                </a:defRPr>
              </a:lvl1pPr>
              <a:lvl2pPr marL="457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2pPr>
              <a:lvl3pPr marL="914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3pPr>
              <a:lvl4pPr marL="1371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4pPr>
              <a:lvl5pPr marL="18288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5pPr>
              <a:lvl6pPr marL="22860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6pPr>
              <a:lvl7pPr marL="2743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7pPr>
              <a:lvl8pPr marL="3200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8pPr>
              <a:lvl9pPr marL="3657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indent="-342900" algn="l">
                <a:spcBef>
                  <a:spcPct val="0"/>
                </a:spcBef>
                <a:defRPr/>
              </a:pPr>
              <a:r>
                <a:rPr lang="ko-KR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B" pitchFamily="18" charset="-127"/>
                  <a:ea typeface="Rix모던고딕 B" pitchFamily="18" charset="-127"/>
                  <a:cs typeface="+mn-cs"/>
                </a:rPr>
                <a:t>연수지 및 학교</a:t>
              </a:r>
              <a:endParaRPr lang="en-US" altLang="ko-K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B" pitchFamily="18" charset="-127"/>
                <a:ea typeface="Rix모던고딕 B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33443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그룹 19"/>
          <p:cNvGrpSpPr/>
          <p:nvPr/>
        </p:nvGrpSpPr>
        <p:grpSpPr>
          <a:xfrm>
            <a:off x="7898135" y="6349611"/>
            <a:ext cx="1110086" cy="401282"/>
            <a:chOff x="3239259" y="2969519"/>
            <a:chExt cx="2665481" cy="963537"/>
          </a:xfrm>
        </p:grpSpPr>
        <p:pic>
          <p:nvPicPr>
            <p:cNvPr id="9" name="그림 8" descr="모스트 로고.PNG"/>
            <p:cNvPicPr>
              <a:picLocks noChangeAspect="1"/>
            </p:cNvPicPr>
            <p:nvPr/>
          </p:nvPicPr>
          <p:blipFill>
            <a:blip r:embed="rId4" cstate="print">
              <a:grayscl/>
              <a:lum bright="100000"/>
            </a:blip>
            <a:srcRect r="50715" b="28476"/>
            <a:stretch>
              <a:fillRect/>
            </a:stretch>
          </p:blipFill>
          <p:spPr>
            <a:xfrm>
              <a:off x="3239259" y="2974656"/>
              <a:ext cx="1313691" cy="670368"/>
            </a:xfrm>
            <a:prstGeom prst="rect">
              <a:avLst/>
            </a:prstGeom>
          </p:spPr>
        </p:pic>
        <p:pic>
          <p:nvPicPr>
            <p:cNvPr id="10" name="그림 9" descr="모스트 로고.PNG"/>
            <p:cNvPicPr>
              <a:picLocks noChangeAspect="1"/>
            </p:cNvPicPr>
            <p:nvPr/>
          </p:nvPicPr>
          <p:blipFill>
            <a:blip r:embed="rId4" cstate="print">
              <a:lum bright="100000"/>
              <a:grayscl/>
            </a:blip>
            <a:srcRect l="48928" b="39779"/>
            <a:stretch>
              <a:fillRect/>
            </a:stretch>
          </p:blipFill>
          <p:spPr>
            <a:xfrm>
              <a:off x="4543425" y="2969519"/>
              <a:ext cx="1361315" cy="564431"/>
            </a:xfrm>
            <a:prstGeom prst="rect">
              <a:avLst/>
            </a:prstGeom>
          </p:spPr>
        </p:pic>
        <p:pic>
          <p:nvPicPr>
            <p:cNvPr id="11" name="그림 10" descr="모스트 로고.PNG"/>
            <p:cNvPicPr>
              <a:picLocks noChangeAspect="1"/>
            </p:cNvPicPr>
            <p:nvPr/>
          </p:nvPicPr>
          <p:blipFill>
            <a:blip r:embed="rId4" cstate="print">
              <a:lum bright="100000"/>
              <a:grayscl/>
            </a:blip>
            <a:srcRect l="9478" t="61462" b="-22924"/>
            <a:stretch>
              <a:fillRect/>
            </a:stretch>
          </p:blipFill>
          <p:spPr>
            <a:xfrm>
              <a:off x="3491880" y="3356992"/>
              <a:ext cx="2412860" cy="576064"/>
            </a:xfrm>
            <a:prstGeom prst="rect">
              <a:avLst/>
            </a:prstGeom>
          </p:spPr>
        </p:pic>
      </p:grpSp>
      <p:sp>
        <p:nvSpPr>
          <p:cNvPr id="12" name="내용 개체 틀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 출국 및 </a:t>
            </a:r>
            <a:r>
              <a:rPr lang="ko-KR" altLang="en-US" sz="2800" dirty="0" err="1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귀국시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 인천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-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모스크바 직항 이용</a:t>
            </a: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도착 후 학교 본관 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2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층에 있는 </a:t>
            </a:r>
            <a:r>
              <a:rPr lang="ru-RU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Arial" pitchFamily="34" charset="0"/>
                <a:ea typeface="Rix모던고딕 M" pitchFamily="18" charset="-127"/>
                <a:cs typeface="Arial" pitchFamily="34" charset="0"/>
              </a:rPr>
              <a:t>Паспортно-визовый центр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에서 거주 등록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,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비자 등 서류 관련 업무를 처리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(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담당자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: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알라 </a:t>
            </a:r>
            <a:r>
              <a:rPr lang="ko-KR" altLang="en-US" sz="2800" dirty="0" err="1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니콜라예브나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, </a:t>
            </a:r>
            <a:r>
              <a:rPr lang="ko-KR" altLang="en-US" sz="2800" dirty="0" err="1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옐레나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 </a:t>
            </a:r>
            <a:r>
              <a:rPr lang="ko-KR" altLang="en-US" sz="2800" dirty="0" err="1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예브게니예브나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)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 </a:t>
            </a: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457200" y="218150"/>
            <a:ext cx="4680520" cy="690569"/>
            <a:chOff x="3275857" y="2924944"/>
            <a:chExt cx="5227740" cy="771306"/>
          </a:xfrm>
        </p:grpSpPr>
        <p:pic>
          <p:nvPicPr>
            <p:cNvPr id="14" name="그림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5857" y="2924944"/>
              <a:ext cx="5227740" cy="771306"/>
            </a:xfrm>
            <a:prstGeom prst="rect">
              <a:avLst/>
            </a:prstGeom>
          </p:spPr>
        </p:pic>
        <p:sp>
          <p:nvSpPr>
            <p:cNvPr id="15" name="직사각형 14"/>
            <p:cNvSpPr/>
            <p:nvPr/>
          </p:nvSpPr>
          <p:spPr>
            <a:xfrm>
              <a:off x="3407954" y="2934305"/>
              <a:ext cx="428572" cy="6531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  <a:contourClr>
                  <a:srgbClr val="5E4D34"/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342900" algn="ctr">
                <a:spcBef>
                  <a:spcPct val="0"/>
                </a:spcBef>
                <a:defRPr/>
              </a:pPr>
              <a:r>
                <a:rPr lang="en-US" altLang="ko-KR" sz="3200" spc="-150" dirty="0" smtClean="0"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명조" pitchFamily="18" charset="-127"/>
                  <a:ea typeface="나눔명조" pitchFamily="18" charset="-127"/>
                </a:rPr>
                <a:t>Ⅱ</a:t>
              </a:r>
              <a:endParaRPr lang="ko-KR" altLang="en-US" sz="3200" spc="-150" dirty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16" name="부제목 2"/>
            <p:cNvSpPr txBox="1">
              <a:spLocks/>
            </p:cNvSpPr>
            <p:nvPr/>
          </p:nvSpPr>
          <p:spPr>
            <a:xfrm>
              <a:off x="4178577" y="3069823"/>
              <a:ext cx="4123953" cy="343760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lvl1pPr marL="0" indent="0" algn="ctr">
                <a:buNone/>
                <a:def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j-ea"/>
                  <a:ea typeface="+mj-ea"/>
                  <a:cs typeface="+mj-cs"/>
                </a:defRPr>
              </a:lvl1pPr>
              <a:lvl2pPr marL="457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2pPr>
              <a:lvl3pPr marL="914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3pPr>
              <a:lvl4pPr marL="1371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4pPr>
              <a:lvl5pPr marL="18288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5pPr>
              <a:lvl6pPr marL="22860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6pPr>
              <a:lvl7pPr marL="2743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7pPr>
              <a:lvl8pPr marL="3200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8pPr>
              <a:lvl9pPr marL="3657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indent="-342900" algn="l">
                <a:spcBef>
                  <a:spcPct val="0"/>
                </a:spcBef>
                <a:defRPr/>
              </a:pPr>
              <a:r>
                <a:rPr lang="ko-KR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B" pitchFamily="18" charset="-127"/>
                  <a:ea typeface="Rix모던고딕 B" pitchFamily="18" charset="-127"/>
                  <a:cs typeface="+mn-cs"/>
                </a:rPr>
                <a:t>교통편 및 현지 도착</a:t>
              </a:r>
              <a:endParaRPr lang="en-US" altLang="ko-K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B" pitchFamily="18" charset="-127"/>
                <a:ea typeface="Rix모던고딕 B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882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그룹 19"/>
          <p:cNvGrpSpPr/>
          <p:nvPr/>
        </p:nvGrpSpPr>
        <p:grpSpPr>
          <a:xfrm>
            <a:off x="7898135" y="6349611"/>
            <a:ext cx="1110086" cy="401282"/>
            <a:chOff x="3239259" y="2969519"/>
            <a:chExt cx="2665481" cy="963537"/>
          </a:xfrm>
        </p:grpSpPr>
        <p:pic>
          <p:nvPicPr>
            <p:cNvPr id="9" name="그림 8" descr="모스트 로고.PNG"/>
            <p:cNvPicPr>
              <a:picLocks noChangeAspect="1"/>
            </p:cNvPicPr>
            <p:nvPr/>
          </p:nvPicPr>
          <p:blipFill>
            <a:blip r:embed="rId4" cstate="print">
              <a:grayscl/>
              <a:lum bright="100000"/>
            </a:blip>
            <a:srcRect r="50715" b="28476"/>
            <a:stretch>
              <a:fillRect/>
            </a:stretch>
          </p:blipFill>
          <p:spPr>
            <a:xfrm>
              <a:off x="3239259" y="2974656"/>
              <a:ext cx="1313691" cy="670368"/>
            </a:xfrm>
            <a:prstGeom prst="rect">
              <a:avLst/>
            </a:prstGeom>
          </p:spPr>
        </p:pic>
        <p:pic>
          <p:nvPicPr>
            <p:cNvPr id="10" name="그림 9" descr="모스트 로고.PNG"/>
            <p:cNvPicPr>
              <a:picLocks noChangeAspect="1"/>
            </p:cNvPicPr>
            <p:nvPr/>
          </p:nvPicPr>
          <p:blipFill>
            <a:blip r:embed="rId4" cstate="print">
              <a:lum bright="100000"/>
              <a:grayscl/>
            </a:blip>
            <a:srcRect l="48928" b="39779"/>
            <a:stretch>
              <a:fillRect/>
            </a:stretch>
          </p:blipFill>
          <p:spPr>
            <a:xfrm>
              <a:off x="4543425" y="2969519"/>
              <a:ext cx="1361315" cy="564431"/>
            </a:xfrm>
            <a:prstGeom prst="rect">
              <a:avLst/>
            </a:prstGeom>
          </p:spPr>
        </p:pic>
        <p:pic>
          <p:nvPicPr>
            <p:cNvPr id="11" name="그림 10" descr="모스트 로고.PNG"/>
            <p:cNvPicPr>
              <a:picLocks noChangeAspect="1"/>
            </p:cNvPicPr>
            <p:nvPr/>
          </p:nvPicPr>
          <p:blipFill>
            <a:blip r:embed="rId4" cstate="print">
              <a:lum bright="100000"/>
              <a:grayscl/>
            </a:blip>
            <a:srcRect l="9478" t="61462" b="-22924"/>
            <a:stretch>
              <a:fillRect/>
            </a:stretch>
          </p:blipFill>
          <p:spPr>
            <a:xfrm>
              <a:off x="3491880" y="3356992"/>
              <a:ext cx="2412860" cy="576064"/>
            </a:xfrm>
            <a:prstGeom prst="rect">
              <a:avLst/>
            </a:prstGeom>
          </p:spPr>
        </p:pic>
      </p:grpSp>
      <p:sp>
        <p:nvSpPr>
          <p:cNvPr id="12" name="내용 개체 틀 2"/>
          <p:cNvSpPr txBox="1">
            <a:spLocks/>
          </p:cNvSpPr>
          <p:nvPr/>
        </p:nvSpPr>
        <p:spPr>
          <a:xfrm>
            <a:off x="457200" y="1063277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간단한 테스트를 통해 반을 나누며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,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러시아어 과목은 문법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,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회화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,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시사러시아어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,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비즈니스러시아어로 구성</a:t>
            </a: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선택과목은 현대 러시아의 사회 문제 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,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러시아 문학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, </a:t>
            </a:r>
            <a:b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</a:b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러시아 역사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,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러시아 경제로 구성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,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한 학기에 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2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과</a:t>
            </a:r>
            <a:r>
              <a:rPr lang="ko-KR" altLang="en-US" sz="2800" dirty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목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/>
            </a:r>
            <a:b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</a:b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선택하여 수강</a:t>
            </a: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교재는 프린트 또는 교수님이 지정해주시는 도서</a:t>
            </a: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중간고사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,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기말고사 등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정기적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시험 대신 쪽지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시험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/>
            </a:r>
            <a:b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</a:b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결과나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평소 수업 태도를 고려하여 성적을 책정</a:t>
            </a:r>
            <a:endParaRPr lang="en-US" altLang="ko-KR" sz="2800" dirty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457200" y="188640"/>
            <a:ext cx="4680520" cy="690569"/>
            <a:chOff x="3275857" y="2924944"/>
            <a:chExt cx="5227740" cy="771306"/>
          </a:xfrm>
        </p:grpSpPr>
        <p:pic>
          <p:nvPicPr>
            <p:cNvPr id="14" name="그림 13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5857" y="2924944"/>
              <a:ext cx="5227740" cy="771306"/>
            </a:xfrm>
            <a:prstGeom prst="rect">
              <a:avLst/>
            </a:prstGeom>
          </p:spPr>
        </p:pic>
        <p:sp>
          <p:nvSpPr>
            <p:cNvPr id="15" name="직사각형 14"/>
            <p:cNvSpPr/>
            <p:nvPr/>
          </p:nvSpPr>
          <p:spPr>
            <a:xfrm>
              <a:off x="3407954" y="2934305"/>
              <a:ext cx="428572" cy="6531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  <a:contourClr>
                  <a:srgbClr val="5E4D34"/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342900" algn="ctr">
                <a:spcBef>
                  <a:spcPct val="0"/>
                </a:spcBef>
                <a:defRPr/>
              </a:pPr>
              <a:r>
                <a:rPr lang="en-US" altLang="ko-KR" sz="3200" spc="-150" dirty="0" smtClean="0"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명조" pitchFamily="18" charset="-127"/>
                  <a:ea typeface="나눔명조" pitchFamily="18" charset="-127"/>
                </a:rPr>
                <a:t>Ⅲ</a:t>
              </a:r>
              <a:endParaRPr lang="ko-KR" altLang="en-US" sz="3200" spc="-150" dirty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16" name="부제목 2"/>
            <p:cNvSpPr txBox="1">
              <a:spLocks/>
            </p:cNvSpPr>
            <p:nvPr/>
          </p:nvSpPr>
          <p:spPr>
            <a:xfrm>
              <a:off x="4178577" y="3069823"/>
              <a:ext cx="4123953" cy="343760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lvl1pPr marL="0" indent="0" algn="ctr">
                <a:buNone/>
                <a:def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j-ea"/>
                  <a:ea typeface="+mj-ea"/>
                  <a:cs typeface="+mj-cs"/>
                </a:defRPr>
              </a:lvl1pPr>
              <a:lvl2pPr marL="457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2pPr>
              <a:lvl3pPr marL="914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3pPr>
              <a:lvl4pPr marL="1371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4pPr>
              <a:lvl5pPr marL="18288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5pPr>
              <a:lvl6pPr marL="22860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6pPr>
              <a:lvl7pPr marL="2743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7pPr>
              <a:lvl8pPr marL="3200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8pPr>
              <a:lvl9pPr marL="3657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indent="-342900" algn="l">
                <a:spcBef>
                  <a:spcPct val="0"/>
                </a:spcBef>
                <a:defRPr/>
              </a:pPr>
              <a:r>
                <a:rPr lang="ko-KR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B" pitchFamily="18" charset="-127"/>
                  <a:ea typeface="Rix모던고딕 B" pitchFamily="18" charset="-127"/>
                  <a:cs typeface="+mn-cs"/>
                </a:rPr>
                <a:t>학교 생활 및 기숙사</a:t>
              </a:r>
              <a:endParaRPr lang="en-US" altLang="ko-K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B" pitchFamily="18" charset="-127"/>
                <a:ea typeface="Rix모던고딕 B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71615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그룹 19"/>
          <p:cNvGrpSpPr/>
          <p:nvPr/>
        </p:nvGrpSpPr>
        <p:grpSpPr>
          <a:xfrm>
            <a:off x="7898135" y="6349611"/>
            <a:ext cx="1110086" cy="401282"/>
            <a:chOff x="3239259" y="2969519"/>
            <a:chExt cx="2665481" cy="963537"/>
          </a:xfrm>
        </p:grpSpPr>
        <p:pic>
          <p:nvPicPr>
            <p:cNvPr id="9" name="그림 8" descr="모스트 로고.PNG"/>
            <p:cNvPicPr>
              <a:picLocks noChangeAspect="1"/>
            </p:cNvPicPr>
            <p:nvPr/>
          </p:nvPicPr>
          <p:blipFill>
            <a:blip r:embed="rId4" cstate="print">
              <a:grayscl/>
              <a:lum bright="100000"/>
            </a:blip>
            <a:srcRect r="50715" b="28476"/>
            <a:stretch>
              <a:fillRect/>
            </a:stretch>
          </p:blipFill>
          <p:spPr>
            <a:xfrm>
              <a:off x="3239259" y="2974656"/>
              <a:ext cx="1313691" cy="670368"/>
            </a:xfrm>
            <a:prstGeom prst="rect">
              <a:avLst/>
            </a:prstGeom>
          </p:spPr>
        </p:pic>
        <p:pic>
          <p:nvPicPr>
            <p:cNvPr id="10" name="그림 9" descr="모스트 로고.PNG"/>
            <p:cNvPicPr>
              <a:picLocks noChangeAspect="1"/>
            </p:cNvPicPr>
            <p:nvPr/>
          </p:nvPicPr>
          <p:blipFill>
            <a:blip r:embed="rId4" cstate="print">
              <a:lum bright="100000"/>
              <a:grayscl/>
            </a:blip>
            <a:srcRect l="48928" b="39779"/>
            <a:stretch>
              <a:fillRect/>
            </a:stretch>
          </p:blipFill>
          <p:spPr>
            <a:xfrm>
              <a:off x="4543425" y="2969519"/>
              <a:ext cx="1361315" cy="564431"/>
            </a:xfrm>
            <a:prstGeom prst="rect">
              <a:avLst/>
            </a:prstGeom>
          </p:spPr>
        </p:pic>
        <p:pic>
          <p:nvPicPr>
            <p:cNvPr id="11" name="그림 10" descr="모스트 로고.PNG"/>
            <p:cNvPicPr>
              <a:picLocks noChangeAspect="1"/>
            </p:cNvPicPr>
            <p:nvPr/>
          </p:nvPicPr>
          <p:blipFill>
            <a:blip r:embed="rId4" cstate="print">
              <a:lum bright="100000"/>
              <a:grayscl/>
            </a:blip>
            <a:srcRect l="9478" t="61462" b="-22924"/>
            <a:stretch>
              <a:fillRect/>
            </a:stretch>
          </p:blipFill>
          <p:spPr>
            <a:xfrm>
              <a:off x="3491880" y="3356992"/>
              <a:ext cx="2412860" cy="576064"/>
            </a:xfrm>
            <a:prstGeom prst="rect">
              <a:avLst/>
            </a:prstGeom>
          </p:spPr>
        </p:pic>
      </p:grpSp>
      <p:sp>
        <p:nvSpPr>
          <p:cNvPr id="12" name="내용 개체 틀 2"/>
          <p:cNvSpPr txBox="1">
            <a:spLocks/>
          </p:cNvSpPr>
          <p:nvPr/>
        </p:nvSpPr>
        <p:spPr>
          <a:xfrm>
            <a:off x="457200" y="3717032"/>
            <a:ext cx="8229600" cy="24768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학교로부터 걸어서 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10~15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분 거리</a:t>
            </a:r>
            <a:endParaRPr lang="en-US" altLang="ko-KR" sz="2800" dirty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ko-KR" altLang="en-US" sz="2800" dirty="0" err="1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파르크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 </a:t>
            </a:r>
            <a:r>
              <a:rPr lang="ko-KR" altLang="en-US" sz="2800" dirty="0" err="1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쿨투리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 지하철역에서 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5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분 거리</a:t>
            </a: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1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개 호실은 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1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인실 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1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방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, 2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인실 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1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방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,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화장실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, </a:t>
            </a:r>
            <a:r>
              <a:rPr lang="ko-KR" altLang="en-US" sz="2800" dirty="0" err="1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샤워실로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 구성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.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부엌은 공동으로 사용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.</a:t>
            </a:r>
            <a:endParaRPr lang="en-US" altLang="ko-KR" sz="2800" dirty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176" y="972040"/>
            <a:ext cx="4148508" cy="311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0684" y="972040"/>
            <a:ext cx="4116116" cy="311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그룹 12"/>
          <p:cNvGrpSpPr/>
          <p:nvPr/>
        </p:nvGrpSpPr>
        <p:grpSpPr>
          <a:xfrm>
            <a:off x="457200" y="188640"/>
            <a:ext cx="4680520" cy="690569"/>
            <a:chOff x="3275857" y="2924944"/>
            <a:chExt cx="5227740" cy="771306"/>
          </a:xfrm>
        </p:grpSpPr>
        <p:pic>
          <p:nvPicPr>
            <p:cNvPr id="14" name="그림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75857" y="2924944"/>
              <a:ext cx="5227740" cy="771306"/>
            </a:xfrm>
            <a:prstGeom prst="rect">
              <a:avLst/>
            </a:prstGeom>
          </p:spPr>
        </p:pic>
        <p:sp>
          <p:nvSpPr>
            <p:cNvPr id="15" name="직사각형 14"/>
            <p:cNvSpPr/>
            <p:nvPr/>
          </p:nvSpPr>
          <p:spPr>
            <a:xfrm>
              <a:off x="3407954" y="2934305"/>
              <a:ext cx="428572" cy="6531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  <a:contourClr>
                  <a:srgbClr val="5E4D34"/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342900" algn="ctr">
                <a:spcBef>
                  <a:spcPct val="0"/>
                </a:spcBef>
                <a:defRPr/>
              </a:pPr>
              <a:r>
                <a:rPr lang="en-US" altLang="ko-KR" sz="3200" spc="-150" dirty="0" smtClean="0"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명조" pitchFamily="18" charset="-127"/>
                  <a:ea typeface="나눔명조" pitchFamily="18" charset="-127"/>
                </a:rPr>
                <a:t>Ⅲ</a:t>
              </a:r>
              <a:endParaRPr lang="ko-KR" altLang="en-US" sz="3200" spc="-150" dirty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16" name="부제목 2"/>
            <p:cNvSpPr txBox="1">
              <a:spLocks/>
            </p:cNvSpPr>
            <p:nvPr/>
          </p:nvSpPr>
          <p:spPr>
            <a:xfrm>
              <a:off x="4178577" y="3069823"/>
              <a:ext cx="4123953" cy="343760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lvl1pPr marL="0" indent="0" algn="ctr">
                <a:buNone/>
                <a:def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j-ea"/>
                  <a:ea typeface="+mj-ea"/>
                  <a:cs typeface="+mj-cs"/>
                </a:defRPr>
              </a:lvl1pPr>
              <a:lvl2pPr marL="457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2pPr>
              <a:lvl3pPr marL="914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3pPr>
              <a:lvl4pPr marL="1371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4pPr>
              <a:lvl5pPr marL="18288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5pPr>
              <a:lvl6pPr marL="22860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6pPr>
              <a:lvl7pPr marL="2743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7pPr>
              <a:lvl8pPr marL="3200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8pPr>
              <a:lvl9pPr marL="3657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indent="-342900" algn="l">
                <a:spcBef>
                  <a:spcPct val="0"/>
                </a:spcBef>
                <a:defRPr/>
              </a:pPr>
              <a:r>
                <a:rPr lang="ko-KR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B" pitchFamily="18" charset="-127"/>
                  <a:ea typeface="Rix모던고딕 B" pitchFamily="18" charset="-127"/>
                  <a:cs typeface="+mn-cs"/>
                </a:rPr>
                <a:t>학교 생활 및 기숙사</a:t>
              </a:r>
              <a:endParaRPr lang="en-US" altLang="ko-K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B" pitchFamily="18" charset="-127"/>
                <a:ea typeface="Rix모던고딕 B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67873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그룹 19"/>
          <p:cNvGrpSpPr/>
          <p:nvPr/>
        </p:nvGrpSpPr>
        <p:grpSpPr>
          <a:xfrm>
            <a:off x="7898135" y="6349611"/>
            <a:ext cx="1110086" cy="401282"/>
            <a:chOff x="3239259" y="2969519"/>
            <a:chExt cx="2665481" cy="963537"/>
          </a:xfrm>
        </p:grpSpPr>
        <p:pic>
          <p:nvPicPr>
            <p:cNvPr id="9" name="그림 8" descr="모스트 로고.PNG"/>
            <p:cNvPicPr>
              <a:picLocks noChangeAspect="1"/>
            </p:cNvPicPr>
            <p:nvPr/>
          </p:nvPicPr>
          <p:blipFill>
            <a:blip r:embed="rId4" cstate="print">
              <a:grayscl/>
              <a:lum bright="100000"/>
            </a:blip>
            <a:srcRect r="50715" b="28476"/>
            <a:stretch>
              <a:fillRect/>
            </a:stretch>
          </p:blipFill>
          <p:spPr>
            <a:xfrm>
              <a:off x="3239259" y="2974656"/>
              <a:ext cx="1313691" cy="670368"/>
            </a:xfrm>
            <a:prstGeom prst="rect">
              <a:avLst/>
            </a:prstGeom>
          </p:spPr>
        </p:pic>
        <p:pic>
          <p:nvPicPr>
            <p:cNvPr id="10" name="그림 9" descr="모스트 로고.PNG"/>
            <p:cNvPicPr>
              <a:picLocks noChangeAspect="1"/>
            </p:cNvPicPr>
            <p:nvPr/>
          </p:nvPicPr>
          <p:blipFill>
            <a:blip r:embed="rId4" cstate="print">
              <a:lum bright="100000"/>
              <a:grayscl/>
            </a:blip>
            <a:srcRect l="48928" b="39779"/>
            <a:stretch>
              <a:fillRect/>
            </a:stretch>
          </p:blipFill>
          <p:spPr>
            <a:xfrm>
              <a:off x="4543425" y="2969519"/>
              <a:ext cx="1361315" cy="564431"/>
            </a:xfrm>
            <a:prstGeom prst="rect">
              <a:avLst/>
            </a:prstGeom>
          </p:spPr>
        </p:pic>
        <p:pic>
          <p:nvPicPr>
            <p:cNvPr id="11" name="그림 10" descr="모스트 로고.PNG"/>
            <p:cNvPicPr>
              <a:picLocks noChangeAspect="1"/>
            </p:cNvPicPr>
            <p:nvPr/>
          </p:nvPicPr>
          <p:blipFill>
            <a:blip r:embed="rId4" cstate="print">
              <a:lum bright="100000"/>
              <a:grayscl/>
            </a:blip>
            <a:srcRect l="9478" t="61462" b="-22924"/>
            <a:stretch>
              <a:fillRect/>
            </a:stretch>
          </p:blipFill>
          <p:spPr>
            <a:xfrm>
              <a:off x="3491880" y="3356992"/>
              <a:ext cx="2412860" cy="576064"/>
            </a:xfrm>
            <a:prstGeom prst="rect">
              <a:avLst/>
            </a:prstGeom>
          </p:spPr>
        </p:pic>
      </p:grpSp>
      <p:sp>
        <p:nvSpPr>
          <p:cNvPr id="12" name="내용 개체 틀 2"/>
          <p:cNvSpPr txBox="1">
            <a:spLocks/>
          </p:cNvSpPr>
          <p:nvPr/>
        </p:nvSpPr>
        <p:spPr>
          <a:xfrm>
            <a:off x="457200" y="3717032"/>
            <a:ext cx="8229600" cy="24768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2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층에 식당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(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아침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,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점심 제공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)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과 세탁실 있음</a:t>
            </a: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7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층에 강의실이 있으며 일부 강의는 기숙사에서 진행</a:t>
            </a: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492" y="980728"/>
            <a:ext cx="4148508" cy="311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0684" y="984187"/>
            <a:ext cx="4116116" cy="308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그룹 12"/>
          <p:cNvGrpSpPr/>
          <p:nvPr/>
        </p:nvGrpSpPr>
        <p:grpSpPr>
          <a:xfrm>
            <a:off x="457200" y="188640"/>
            <a:ext cx="4680520" cy="690569"/>
            <a:chOff x="3275857" y="2924944"/>
            <a:chExt cx="5227740" cy="771306"/>
          </a:xfrm>
        </p:grpSpPr>
        <p:pic>
          <p:nvPicPr>
            <p:cNvPr id="14" name="그림 13" descr="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75857" y="2924944"/>
              <a:ext cx="5227740" cy="771306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3407954" y="2934305"/>
              <a:ext cx="428572" cy="6531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  <a:contourClr>
                  <a:srgbClr val="5E4D34"/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342900" algn="ctr">
                <a:spcBef>
                  <a:spcPct val="0"/>
                </a:spcBef>
                <a:defRPr/>
              </a:pPr>
              <a:r>
                <a:rPr lang="en-US" altLang="ko-KR" sz="3200" spc="-150" dirty="0" smtClean="0"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명조" pitchFamily="18" charset="-127"/>
                  <a:ea typeface="나눔명조" pitchFamily="18" charset="-127"/>
                </a:rPr>
                <a:t>Ⅲ</a:t>
              </a:r>
              <a:endParaRPr lang="ko-KR" altLang="en-US" sz="3200" spc="-150" dirty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17" name="부제목 2"/>
            <p:cNvSpPr txBox="1">
              <a:spLocks/>
            </p:cNvSpPr>
            <p:nvPr/>
          </p:nvSpPr>
          <p:spPr>
            <a:xfrm>
              <a:off x="4178577" y="3069823"/>
              <a:ext cx="4123953" cy="343760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lvl1pPr marL="0" indent="0" algn="ctr">
                <a:buNone/>
                <a:def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j-ea"/>
                  <a:ea typeface="+mj-ea"/>
                  <a:cs typeface="+mj-cs"/>
                </a:defRPr>
              </a:lvl1pPr>
              <a:lvl2pPr marL="457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2pPr>
              <a:lvl3pPr marL="914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3pPr>
              <a:lvl4pPr marL="1371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4pPr>
              <a:lvl5pPr marL="18288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5pPr>
              <a:lvl6pPr marL="22860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6pPr>
              <a:lvl7pPr marL="2743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7pPr>
              <a:lvl8pPr marL="3200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8pPr>
              <a:lvl9pPr marL="3657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indent="-342900" algn="l">
                <a:spcBef>
                  <a:spcPct val="0"/>
                </a:spcBef>
                <a:defRPr/>
              </a:pPr>
              <a:r>
                <a:rPr lang="ko-KR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B" pitchFamily="18" charset="-127"/>
                  <a:ea typeface="Rix모던고딕 B" pitchFamily="18" charset="-127"/>
                  <a:cs typeface="+mn-cs"/>
                </a:rPr>
                <a:t>학교 생활 및 기숙사</a:t>
              </a:r>
              <a:endParaRPr lang="en-US" altLang="ko-K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B" pitchFamily="18" charset="-127"/>
                <a:ea typeface="Rix모던고딕 B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9591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그룹 19"/>
          <p:cNvGrpSpPr/>
          <p:nvPr/>
        </p:nvGrpSpPr>
        <p:grpSpPr>
          <a:xfrm>
            <a:off x="7898135" y="6349611"/>
            <a:ext cx="1110086" cy="401282"/>
            <a:chOff x="3239259" y="2969519"/>
            <a:chExt cx="2665481" cy="963537"/>
          </a:xfrm>
        </p:grpSpPr>
        <p:pic>
          <p:nvPicPr>
            <p:cNvPr id="9" name="그림 8" descr="모스트 로고.PNG"/>
            <p:cNvPicPr>
              <a:picLocks noChangeAspect="1"/>
            </p:cNvPicPr>
            <p:nvPr/>
          </p:nvPicPr>
          <p:blipFill>
            <a:blip r:embed="rId4" cstate="print">
              <a:grayscl/>
              <a:lum bright="100000"/>
            </a:blip>
            <a:srcRect r="50715" b="28476"/>
            <a:stretch>
              <a:fillRect/>
            </a:stretch>
          </p:blipFill>
          <p:spPr>
            <a:xfrm>
              <a:off x="3239259" y="2974656"/>
              <a:ext cx="1313691" cy="670368"/>
            </a:xfrm>
            <a:prstGeom prst="rect">
              <a:avLst/>
            </a:prstGeom>
          </p:spPr>
        </p:pic>
        <p:pic>
          <p:nvPicPr>
            <p:cNvPr id="10" name="그림 9" descr="모스트 로고.PNG"/>
            <p:cNvPicPr>
              <a:picLocks noChangeAspect="1"/>
            </p:cNvPicPr>
            <p:nvPr/>
          </p:nvPicPr>
          <p:blipFill>
            <a:blip r:embed="rId4" cstate="print">
              <a:lum bright="100000"/>
              <a:grayscl/>
            </a:blip>
            <a:srcRect l="48928" b="39779"/>
            <a:stretch>
              <a:fillRect/>
            </a:stretch>
          </p:blipFill>
          <p:spPr>
            <a:xfrm>
              <a:off x="4543425" y="2969519"/>
              <a:ext cx="1361315" cy="564431"/>
            </a:xfrm>
            <a:prstGeom prst="rect">
              <a:avLst/>
            </a:prstGeom>
          </p:spPr>
        </p:pic>
        <p:pic>
          <p:nvPicPr>
            <p:cNvPr id="11" name="그림 10" descr="모스트 로고.PNG"/>
            <p:cNvPicPr>
              <a:picLocks noChangeAspect="1"/>
            </p:cNvPicPr>
            <p:nvPr/>
          </p:nvPicPr>
          <p:blipFill>
            <a:blip r:embed="rId4" cstate="print">
              <a:lum bright="100000"/>
              <a:grayscl/>
            </a:blip>
            <a:srcRect l="9478" t="61462" b="-22924"/>
            <a:stretch>
              <a:fillRect/>
            </a:stretch>
          </p:blipFill>
          <p:spPr>
            <a:xfrm>
              <a:off x="3491880" y="3356992"/>
              <a:ext cx="2412860" cy="576064"/>
            </a:xfrm>
            <a:prstGeom prst="rect">
              <a:avLst/>
            </a:prstGeom>
          </p:spPr>
        </p:pic>
      </p:grpSp>
      <p:sp>
        <p:nvSpPr>
          <p:cNvPr id="12" name="내용 개체 틀 2"/>
          <p:cNvSpPr txBox="1">
            <a:spLocks/>
          </p:cNvSpPr>
          <p:nvPr/>
        </p:nvSpPr>
        <p:spPr>
          <a:xfrm>
            <a:off x="457200" y="1063277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“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한국 식료품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”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이 비싸므로 미리 구입하는 것이 좋음 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 </a:t>
            </a: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겨울방학 기간에 주변 도시나 유럽 지역 여행도 좋음</a:t>
            </a: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altLang="ko-KR" sz="2800" dirty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지하철 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1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개월 무제한 정기권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(350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루블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)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사용 가능</a:t>
            </a: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altLang="ko-KR" sz="2800" dirty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모스크바의 다양한 시설은 학생 할인을 제공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, </a:t>
            </a:r>
            <a:b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</a:b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박물관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,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미술관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,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극장</a:t>
            </a:r>
            <a:r>
              <a:rPr lang="en-US" altLang="ko-KR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, </a:t>
            </a:r>
            <a:r>
              <a:rPr lang="ko-KR" altLang="en-US" sz="2800" dirty="0" smtClean="0">
                <a:ln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  <a:latin typeface="Rix모던고딕 M" pitchFamily="18" charset="-127"/>
                <a:ea typeface="Rix모던고딕 M" pitchFamily="18" charset="-127"/>
                <a:cs typeface="Arial" pitchFamily="34" charset="0"/>
              </a:rPr>
              <a:t>유적지 등 문화 체험 가능</a:t>
            </a:r>
            <a:endParaRPr lang="en-US" altLang="ko-KR" sz="2800" dirty="0" smtClean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altLang="ko-KR" sz="2800" dirty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US" altLang="ko-KR" sz="2800" dirty="0">
              <a:ln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latin typeface="Rix모던고딕 M" pitchFamily="18" charset="-127"/>
              <a:ea typeface="Rix모던고딕 M" pitchFamily="18" charset="-127"/>
              <a:cs typeface="Arial" pitchFamily="34" charset="0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457200" y="188639"/>
            <a:ext cx="4680520" cy="690569"/>
            <a:chOff x="3275857" y="2924944"/>
            <a:chExt cx="5227740" cy="771306"/>
          </a:xfrm>
        </p:grpSpPr>
        <p:pic>
          <p:nvPicPr>
            <p:cNvPr id="22" name="그림 21" descr="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5857" y="2924944"/>
              <a:ext cx="5227740" cy="771306"/>
            </a:xfrm>
            <a:prstGeom prst="rect">
              <a:avLst/>
            </a:prstGeom>
          </p:spPr>
        </p:pic>
        <p:sp>
          <p:nvSpPr>
            <p:cNvPr id="23" name="직사각형 22"/>
            <p:cNvSpPr/>
            <p:nvPr/>
          </p:nvSpPr>
          <p:spPr>
            <a:xfrm>
              <a:off x="3407954" y="2934305"/>
              <a:ext cx="428572" cy="6531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  <a:contourClr>
                  <a:srgbClr val="5E4D34"/>
                </a:contourClr>
              </a:sp3d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342900" algn="ctr">
                <a:spcBef>
                  <a:spcPct val="0"/>
                </a:spcBef>
                <a:defRPr/>
              </a:pPr>
              <a:r>
                <a:rPr lang="en-US" altLang="ko-KR" sz="3200" spc="-150" dirty="0" smtClean="0"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명조" pitchFamily="18" charset="-127"/>
                  <a:ea typeface="나눔명조" pitchFamily="18" charset="-127"/>
                </a:rPr>
                <a:t>Ⅳ</a:t>
              </a:r>
              <a:endParaRPr lang="ko-KR" altLang="en-US" sz="3200" spc="-150" dirty="0"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명조" pitchFamily="18" charset="-127"/>
                <a:ea typeface="나눔명조" pitchFamily="18" charset="-127"/>
              </a:endParaRPr>
            </a:p>
          </p:txBody>
        </p:sp>
        <p:sp>
          <p:nvSpPr>
            <p:cNvPr id="24" name="부제목 2"/>
            <p:cNvSpPr txBox="1">
              <a:spLocks/>
            </p:cNvSpPr>
            <p:nvPr/>
          </p:nvSpPr>
          <p:spPr>
            <a:xfrm>
              <a:off x="4178577" y="3069823"/>
              <a:ext cx="4123953" cy="343760"/>
            </a:xfrm>
            <a:prstGeom prst="rect">
              <a:avLst/>
            </a:prstGeom>
          </p:spPr>
          <p:txBody>
            <a:bodyPr wrap="square"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>
              <a:lvl1pPr marL="0" indent="0" algn="ctr">
                <a:buNone/>
                <a:defRPr kumimoji="0" lang="ko-KR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+mj-ea"/>
                  <a:ea typeface="+mj-ea"/>
                  <a:cs typeface="+mj-cs"/>
                </a:defRPr>
              </a:lvl1pPr>
              <a:lvl2pPr marL="457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2pPr>
              <a:lvl3pPr marL="914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3pPr>
              <a:lvl4pPr marL="1371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4pPr>
              <a:lvl5pPr marL="18288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5pPr>
              <a:lvl6pPr marL="22860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6pPr>
              <a:lvl7pPr marL="27432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7pPr>
              <a:lvl8pPr marL="32004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8pPr>
              <a:lvl9pPr marL="3657600" indent="0" algn="ctr">
                <a:buNone/>
                <a:defRPr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indent="-342900" algn="l">
                <a:spcBef>
                  <a:spcPct val="0"/>
                </a:spcBef>
                <a:defRPr/>
              </a:pPr>
              <a:r>
                <a:rPr lang="ko-KR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Rix모던고딕 B" pitchFamily="18" charset="-127"/>
                  <a:ea typeface="Rix모던고딕 B" pitchFamily="18" charset="-127"/>
                  <a:cs typeface="+mn-cs"/>
                </a:rPr>
                <a:t>준비 사항 및 기타</a:t>
              </a:r>
              <a:endParaRPr lang="en-US" altLang="ko-K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Rix모던고딕 B" pitchFamily="18" charset="-127"/>
                <a:ea typeface="Rix모던고딕 B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6719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256</Words>
  <Application>Microsoft Office PowerPoint</Application>
  <PresentationFormat>화면 슬라이드 쇼(4:3)</PresentationFormat>
  <Paragraphs>66</Paragraphs>
  <Slides>9</Slides>
  <Notes>9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7" baseType="lpstr">
      <vt:lpstr>굴림</vt:lpstr>
      <vt:lpstr>Arial</vt:lpstr>
      <vt:lpstr>Rix모던고딕 M</vt:lpstr>
      <vt:lpstr>나눔고딕</vt:lpstr>
      <vt:lpstr>Rix모던고딕 B</vt:lpstr>
      <vt:lpstr>Wingdings</vt:lpstr>
      <vt:lpstr>나눔명조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motionpt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오동건</dc:creator>
  <cp:lastModifiedBy>오동건</cp:lastModifiedBy>
  <cp:revision>67</cp:revision>
  <cp:lastPrinted>2014-07-21T14:52:46Z</cp:lastPrinted>
  <dcterms:created xsi:type="dcterms:W3CDTF">2011-09-29T05:47:22Z</dcterms:created>
  <dcterms:modified xsi:type="dcterms:W3CDTF">2014-07-21T15:09:20Z</dcterms:modified>
</cp:coreProperties>
</file>