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19"/>
  </p:notesMasterIdLst>
  <p:sldIdLst>
    <p:sldId id="282" r:id="rId4"/>
    <p:sldId id="286" r:id="rId5"/>
    <p:sldId id="287" r:id="rId6"/>
    <p:sldId id="288" r:id="rId7"/>
    <p:sldId id="289" r:id="rId8"/>
    <p:sldId id="283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6" r:id="rId17"/>
    <p:sldId id="298" r:id="rId1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8AC32"/>
    <a:srgbClr val="173041"/>
    <a:srgbClr val="123A36"/>
    <a:srgbClr val="292929"/>
    <a:srgbClr val="EAEAEA"/>
    <a:srgbClr val="E6BA00"/>
    <a:srgbClr val="FFD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872" autoAdjust="0"/>
  </p:normalViewPr>
  <p:slideViewPr>
    <p:cSldViewPr>
      <p:cViewPr>
        <p:scale>
          <a:sx n="109" d="100"/>
          <a:sy n="109" d="100"/>
        </p:scale>
        <p:origin x="-78" y="-72"/>
      </p:cViewPr>
      <p:guideLst>
        <p:guide orient="horz" pos="2160"/>
        <p:guide orient="horz" pos="414"/>
        <p:guide orient="horz" pos="732"/>
        <p:guide orient="horz" pos="3132"/>
        <p:guide pos="2880"/>
        <p:guide pos="1020"/>
        <p:guide pos="306"/>
        <p:guide pos="396"/>
        <p:guide pos="36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F1B40A2-BA56-4E47-8314-0E31B4DECC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181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" descr="메인표지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3" descr="메인표지2_라인"/>
          <p:cNvPicPr>
            <a:picLocks noChangeAspect="1" noChangeArrowheads="1"/>
          </p:cNvPicPr>
          <p:nvPr userDrawn="1"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47893"/>
          <a:stretch>
            <a:fillRect/>
          </a:stretch>
        </p:blipFill>
        <p:spPr bwMode="auto">
          <a:xfrm>
            <a:off x="9525" y="915988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7" descr="메인표지2_라인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2"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8" descr="메인표지2_원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6"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9" descr="메인표지2_원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47893" r="42119" b="46852"/>
          <a:stretch>
            <a:fillRect/>
          </a:stretch>
        </p:blipFill>
        <p:spPr bwMode="auto">
          <a:xfrm>
            <a:off x="4859338" y="3284538"/>
            <a:ext cx="4333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0" descr="메인표지2_원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 t="18495" r="9045" b="73102"/>
          <a:stretch>
            <a:fillRect/>
          </a:stretch>
        </p:blipFill>
        <p:spPr bwMode="auto">
          <a:xfrm>
            <a:off x="7596188" y="1268413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1" descr="메인표지2_컬러라인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8"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2" descr="메인표지2_컬러라인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6"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538" y="3213100"/>
            <a:ext cx="4508500" cy="1431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smtClean="0">
                <a:solidFill>
                  <a:srgbClr val="262626"/>
                </a:solidFill>
                <a:latin typeface="Arial" charset="0"/>
                <a:ea typeface="HY견고딕" pitchFamily="18" charset="-127"/>
              </a:defRPr>
            </a:lvl1pPr>
          </a:lstStyle>
          <a:p>
            <a:pPr lvl="0"/>
            <a:r>
              <a:rPr lang="ko-KR" altLang="en-US" noProof="0" dirty="0" smtClean="0"/>
              <a:t>마스터 제목 스타일 편집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646613"/>
            <a:ext cx="4521200" cy="342900"/>
          </a:xfrm>
        </p:spPr>
        <p:txBody>
          <a:bodyPr/>
          <a:lstStyle>
            <a:lvl1pPr marL="0" indent="0">
              <a:buFontTx/>
              <a:buNone/>
              <a:defRPr sz="1600" b="1" smtClean="0">
                <a:solidFill>
                  <a:srgbClr val="262626"/>
                </a:solidFill>
                <a:latin typeface="Arial" charset="0"/>
                <a:ea typeface="HY견고딕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58911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99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164263" y="38100"/>
            <a:ext cx="1874837" cy="51450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38100"/>
            <a:ext cx="5472113" cy="51450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01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1138" y="38100"/>
            <a:ext cx="5653087" cy="8032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539750" y="1196975"/>
            <a:ext cx="7499350" cy="398621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6736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62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80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5691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65225"/>
            <a:ext cx="3816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8500" y="1165225"/>
            <a:ext cx="381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37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597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997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22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95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6827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14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91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380163" y="0"/>
            <a:ext cx="1946275" cy="56911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0"/>
            <a:ext cx="5688013" cy="56911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29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6E22-E8F1-4757-A7AB-951C2AB3C5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896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8580-FCC5-4457-96E0-3873465F62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6817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03E5-FBC3-438D-ACBA-BF093821AB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814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307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023C-1F68-4D73-B38A-7E3D4880A1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034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0C6C-8109-4CE0-986C-FDF5D77F6C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678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B22E-1978-4ACA-B4C1-B1BED00159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08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81005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B63B-0461-484F-BDCF-ACC473738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3901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1D58-F3E6-4485-8CE8-FDCF887009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079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48A8-2642-43C0-BE00-3CD815DBCF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0062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858F-7F51-4187-9539-B1C408B4F1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2450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11950" y="0"/>
            <a:ext cx="2057400" cy="57229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0"/>
            <a:ext cx="6019800" cy="57229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09A6-3A34-42EB-A08D-652CAE1940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05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365625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6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46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5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54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360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488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6" descr="메인표지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7" descr="속지1_컬러라인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57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8" descr="속지1_라인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63385"/>
          <a:stretch>
            <a:fillRect/>
          </a:stretch>
        </p:blipFill>
        <p:spPr bwMode="auto">
          <a:xfrm>
            <a:off x="755650" y="0"/>
            <a:ext cx="259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9" descr="속지1_라인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5" t="75209"/>
          <a:stretch>
            <a:fillRect/>
          </a:stretch>
        </p:blipFill>
        <p:spPr bwMode="auto">
          <a:xfrm>
            <a:off x="7667625" y="5157788"/>
            <a:ext cx="14763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0"/>
            <a:ext cx="5419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162050"/>
            <a:ext cx="760095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29292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9292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9292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메인표지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5" descr="속지2_라인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1"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6" descr="속지2_컬러라인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6"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165225"/>
            <a:ext cx="77866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-9525"/>
            <a:ext cx="65468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23232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23232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3232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3232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232323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5" descr="메인표지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6" descr="속지3_느낌표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/>
          <a:stretch>
            <a:fillRect/>
          </a:stretch>
        </p:blipFill>
        <p:spPr bwMode="auto">
          <a:xfrm>
            <a:off x="7596188" y="0"/>
            <a:ext cx="154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7" descr="속지3_라인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8" descr="속지3_상단라인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81505"/>
          <a:stretch>
            <a:fillRect/>
          </a:stretch>
        </p:blipFill>
        <p:spPr bwMode="auto">
          <a:xfrm>
            <a:off x="0" y="6921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6708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b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b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b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C60D405E-34BB-4A87-8015-1F4CB5FB8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1158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gang.bufs.ac.kr/" TargetMode="External"/><Relationship Id="rId2" Type="http://schemas.openxmlformats.org/officeDocument/2006/relationships/hyperlink" Target="http://www.bufs.ac.kr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ufs.ac.kr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468313" y="1411288"/>
            <a:ext cx="5903912" cy="1658937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3000" b="0">
                <a:solidFill>
                  <a:srgbClr val="292929"/>
                </a:solidFill>
                <a:latin typeface="HY견고딕" pitchFamily="18" charset="-127"/>
                <a:cs typeface="Estrangelo Edessa" pitchFamily="66" charset="0"/>
              </a:rPr>
              <a:t>2016</a:t>
            </a:r>
            <a:r>
              <a:rPr lang="ko-KR" altLang="en-US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>학년도  </a:t>
            </a:r>
            <a:r>
              <a:rPr lang="en-US" altLang="ko-KR" sz="3000" b="0">
                <a:solidFill>
                  <a:srgbClr val="292929"/>
                </a:solidFill>
                <a:latin typeface="HY견고딕" pitchFamily="18" charset="-127"/>
                <a:cs typeface="Estrangelo Edessa" pitchFamily="66" charset="0"/>
              </a:rPr>
              <a:t>1</a:t>
            </a:r>
            <a:r>
              <a:rPr lang="ko-KR" altLang="en-US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>학기 </a:t>
            </a:r>
            <a: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/>
            </a:r>
            <a:b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</a:br>
            <a: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/>
            </a:r>
            <a:b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</a:br>
            <a:r>
              <a:rPr lang="ko-KR" altLang="en-US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>신입생  수강신청  매뉴얼</a:t>
            </a:r>
            <a: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/>
            </a:r>
            <a:b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</a:br>
            <a: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  <a:t/>
            </a:r>
            <a:br>
              <a:rPr lang="en-US" altLang="ko-KR" sz="3000" b="0">
                <a:solidFill>
                  <a:srgbClr val="292929"/>
                </a:solidFill>
                <a:latin typeface="Garamond" pitchFamily="18" charset="0"/>
                <a:cs typeface="Estrangelo Edessa" pitchFamily="66" charset="0"/>
              </a:rPr>
            </a:br>
            <a:endParaRPr lang="ko-KR" altLang="en-US" sz="2500">
              <a:solidFill>
                <a:srgbClr val="0070C0"/>
              </a:solidFill>
              <a:latin typeface="HY견고딕" pitchFamily="18" charset="-127"/>
              <a:cs typeface="Estrangelo Edessa" pitchFamily="66" charset="0"/>
            </a:endParaRPr>
          </a:p>
        </p:txBody>
      </p:sp>
      <p:sp>
        <p:nvSpPr>
          <p:cNvPr id="5123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6273800" y="4489450"/>
            <a:ext cx="2187575" cy="6683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700" dirty="0">
                <a:solidFill>
                  <a:srgbClr val="292929"/>
                </a:solidFill>
                <a:latin typeface="+mj-lt"/>
              </a:rPr>
              <a:t>부산외국어대학교  </a:t>
            </a:r>
            <a:endParaRPr lang="en-US" altLang="ko-KR" sz="1700" dirty="0">
              <a:solidFill>
                <a:srgbClr val="292929"/>
              </a:solidFill>
              <a:latin typeface="+mj-lt"/>
            </a:endParaRPr>
          </a:p>
          <a:p>
            <a:pPr>
              <a:defRPr/>
            </a:pPr>
            <a:r>
              <a:rPr lang="ko-KR" altLang="en-US" sz="1700" dirty="0" err="1">
                <a:solidFill>
                  <a:srgbClr val="292929"/>
                </a:solidFill>
                <a:latin typeface="+mj-lt"/>
              </a:rPr>
              <a:t>학사관리팀</a:t>
            </a:r>
            <a:endParaRPr lang="en-US" altLang="ko-KR" sz="1700" dirty="0">
              <a:solidFill>
                <a:srgbClr val="292929"/>
              </a:solidFill>
              <a:latin typeface="+mj-lt"/>
            </a:endParaRPr>
          </a:p>
        </p:txBody>
      </p:sp>
      <p:pic>
        <p:nvPicPr>
          <p:cNvPr id="512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79925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3-4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" name="Picture 2" descr="H:\수강신청\메뉴얼\로그인후(전체)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217618" cy="5060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72000" y="1085850"/>
            <a:ext cx="3041650" cy="20558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3713" y="3933825"/>
            <a:ext cx="43815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①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63" y="1030288"/>
            <a:ext cx="4413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②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63" y="3357563"/>
            <a:ext cx="3959225" cy="2492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교과목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를 클릭하면 나타나는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교과목 세부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의 분반목록에서 수강하고자 하는 분반을 신청한다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ko-KR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☞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이미 이수한 교과목은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재수강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버튼으로 자동  변경된다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latin typeface="Arial" charset="0"/>
              </a:rPr>
              <a:t>‘</a:t>
            </a:r>
            <a:r>
              <a:rPr lang="ko-KR" altLang="en-US" sz="1200" dirty="0" err="1">
                <a:latin typeface="Arial" charset="0"/>
              </a:rPr>
              <a:t>타학년</a:t>
            </a:r>
            <a:r>
              <a:rPr lang="en-US" altLang="ko-KR" sz="1200" dirty="0">
                <a:latin typeface="Arial" charset="0"/>
              </a:rPr>
              <a:t>‘ </a:t>
            </a:r>
            <a:r>
              <a:rPr lang="ko-KR" altLang="en-US" sz="1200" dirty="0">
                <a:latin typeface="Arial" charset="0"/>
              </a:rPr>
              <a:t>표시 된 과목은 개설학년 이외의 학년을 위한 교과목이다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latin typeface="Arial" charset="0"/>
              </a:rPr>
              <a:t>‘</a:t>
            </a:r>
            <a:r>
              <a:rPr lang="ko-KR" altLang="en-US" sz="1200" dirty="0">
                <a:latin typeface="Arial" charset="0"/>
              </a:rPr>
              <a:t>복수전공</a:t>
            </a:r>
            <a:r>
              <a:rPr lang="en-US" altLang="ko-KR" sz="1200" dirty="0">
                <a:latin typeface="Arial" charset="0"/>
              </a:rPr>
              <a:t>]</a:t>
            </a:r>
            <a:r>
              <a:rPr lang="ko-KR" altLang="en-US" sz="1200" dirty="0">
                <a:latin typeface="Arial" charset="0"/>
              </a:rPr>
              <a:t>표시 된 과목은 해당학과에 부</a:t>
            </a:r>
            <a:r>
              <a:rPr lang="en-US" altLang="ko-KR" sz="1200" dirty="0">
                <a:latin typeface="Arial" charset="0"/>
              </a:rPr>
              <a:t>/</a:t>
            </a:r>
            <a:r>
              <a:rPr lang="ko-KR" altLang="en-US" sz="1200" dirty="0">
                <a:latin typeface="Arial" charset="0"/>
              </a:rPr>
              <a:t>복수전공 신청된 학생을 위한 교과목이다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-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①</a:t>
            </a:r>
            <a:r>
              <a:rPr lang="ko-KR" altLang="en-US" sz="1200" dirty="0">
                <a:latin typeface="Arial" charset="0"/>
              </a:rPr>
              <a:t>에서 선택한 교과목이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②</a:t>
            </a:r>
            <a:r>
              <a:rPr lang="ko-KR" altLang="en-US" sz="1200" dirty="0">
                <a:latin typeface="Arial" charset="0"/>
              </a:rPr>
              <a:t>의 신청내역에 나타난다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신청한 과목을 취소 하고자 할 경우는 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취소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버튼을 클릭하면 해당 교과목의 신청이 취소된다</a:t>
            </a:r>
            <a:endParaRPr lang="en-US" altLang="ko-KR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2163" y="4292600"/>
            <a:ext cx="3708400" cy="182086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894138" y="4495800"/>
            <a:ext cx="533400" cy="2286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92950" y="1544638"/>
            <a:ext cx="461963" cy="2286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722313" y="6292850"/>
            <a:ext cx="6370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latinLnBrk="1" hangingPunct="1"/>
            <a:r>
              <a:rPr lang="en-US" altLang="ko-KR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수강신청 과목이 </a:t>
            </a:r>
            <a:r>
              <a:rPr lang="ko-KR" altLang="en-US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교과목중복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시간표중복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인 경우에는 수강신청 되지 않는다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3-5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675" y="2014538"/>
            <a:ext cx="5616575" cy="3076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☞ 이수구분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List</a:t>
            </a: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외국인전용강좌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 </a:t>
            </a:r>
            <a:r>
              <a:rPr lang="ko-KR" altLang="en-US" sz="1200" dirty="0">
                <a:latin typeface="Arial" charset="0"/>
              </a:rPr>
              <a:t>외국인 학생을 위한 전용강좌이다</a:t>
            </a:r>
            <a:r>
              <a:rPr lang="en-US" altLang="ko-KR" sz="1200" dirty="0">
                <a:latin typeface="Arial" charset="0"/>
              </a:rPr>
              <a:t>. </a:t>
            </a:r>
            <a:r>
              <a:rPr lang="ko-KR" altLang="en-US" sz="1200" dirty="0">
                <a:latin typeface="Arial" charset="0"/>
              </a:rPr>
              <a:t>내국인 수강신청 불가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[OCU]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 OCU</a:t>
            </a:r>
            <a:r>
              <a:rPr lang="ko-KR" altLang="en-US" sz="1200" dirty="0">
                <a:latin typeface="Arial" charset="0"/>
              </a:rPr>
              <a:t>에서 운영하는 사이버 강좌로 한 학기에 </a:t>
            </a:r>
            <a:r>
              <a:rPr lang="en-US" altLang="ko-KR" sz="1200" dirty="0">
                <a:latin typeface="Arial" charset="0"/>
              </a:rPr>
              <a:t>2</a:t>
            </a:r>
            <a:r>
              <a:rPr lang="ko-KR" altLang="en-US" sz="1200" dirty="0">
                <a:latin typeface="Arial" charset="0"/>
              </a:rPr>
              <a:t>과목</a:t>
            </a:r>
            <a:r>
              <a:rPr lang="en-US" altLang="ko-KR" sz="1200" dirty="0">
                <a:latin typeface="Arial" charset="0"/>
              </a:rPr>
              <a:t>(</a:t>
            </a:r>
            <a:r>
              <a:rPr lang="ko-KR" altLang="en-US" sz="1200" dirty="0">
                <a:latin typeface="Arial" charset="0"/>
              </a:rPr>
              <a:t>졸업 시까지 </a:t>
            </a:r>
            <a:r>
              <a:rPr lang="en-US" altLang="ko-KR" sz="1200" dirty="0">
                <a:latin typeface="Arial" charset="0"/>
              </a:rPr>
              <a:t>24</a:t>
            </a:r>
            <a:r>
              <a:rPr lang="ko-KR" altLang="en-US" sz="1200" dirty="0">
                <a:latin typeface="Arial" charset="0"/>
              </a:rPr>
              <a:t>학점</a:t>
            </a:r>
            <a:r>
              <a:rPr lang="en-US" altLang="ko-KR" sz="1200" dirty="0">
                <a:latin typeface="Arial" charset="0"/>
              </a:rPr>
              <a:t>)</a:t>
            </a:r>
            <a:r>
              <a:rPr lang="ko-KR" altLang="en-US" sz="1200" dirty="0">
                <a:latin typeface="Arial" charset="0"/>
              </a:rPr>
              <a:t>까지 신청 가능하고</a:t>
            </a:r>
            <a:r>
              <a:rPr lang="en-US" altLang="ko-KR" sz="1200" dirty="0">
                <a:latin typeface="Arial" charset="0"/>
              </a:rPr>
              <a:t>, </a:t>
            </a:r>
            <a:r>
              <a:rPr lang="ko-KR" altLang="en-US" sz="1200" dirty="0">
                <a:latin typeface="Arial" charset="0"/>
              </a:rPr>
              <a:t>최대수강신청 학점을 초과하여 </a:t>
            </a:r>
            <a:r>
              <a:rPr lang="en-US" altLang="ko-KR" sz="1200" dirty="0">
                <a:latin typeface="Arial" charset="0"/>
              </a:rPr>
              <a:t>3</a:t>
            </a:r>
            <a:r>
              <a:rPr lang="ko-KR" altLang="en-US" sz="1200" dirty="0">
                <a:latin typeface="Arial" charset="0"/>
              </a:rPr>
              <a:t>학점까지 신청 가능하다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[GLE] / 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문화비평가과정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  GLE, ILE </a:t>
            </a:r>
            <a:r>
              <a:rPr lang="ko-KR" altLang="en-US" sz="1200" dirty="0">
                <a:latin typeface="Arial" charset="0"/>
              </a:rPr>
              <a:t>해당 학생만 신청 가능하다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부전공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 / 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복수전공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 / 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연계전공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</a:t>
            </a:r>
            <a:r>
              <a:rPr lang="ko-KR" altLang="en-US" sz="1200" dirty="0">
                <a:latin typeface="Arial" charset="0"/>
              </a:rPr>
              <a:t>부전공</a:t>
            </a:r>
            <a:r>
              <a:rPr lang="en-US" altLang="ko-KR" sz="1200" dirty="0">
                <a:latin typeface="Arial" charset="0"/>
              </a:rPr>
              <a:t>/</a:t>
            </a:r>
            <a:r>
              <a:rPr lang="ko-KR" altLang="en-US" sz="1200" dirty="0">
                <a:latin typeface="Arial" charset="0"/>
              </a:rPr>
              <a:t>복수전공</a:t>
            </a:r>
            <a:r>
              <a:rPr lang="en-US" altLang="ko-KR" sz="1200" dirty="0">
                <a:latin typeface="Arial" charset="0"/>
              </a:rPr>
              <a:t>/</a:t>
            </a:r>
            <a:r>
              <a:rPr lang="ko-KR" altLang="en-US" sz="1200" dirty="0">
                <a:latin typeface="Arial" charset="0"/>
              </a:rPr>
              <a:t>연계전공 신청자만 신청 가능하다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타과전공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</a:t>
            </a:r>
            <a:r>
              <a:rPr lang="ko-KR" altLang="en-US" sz="1200" dirty="0">
                <a:latin typeface="Arial" charset="0"/>
              </a:rPr>
              <a:t>수강신청 마지막 날에 타과의 과목을 신청 가능하다</a:t>
            </a:r>
            <a:r>
              <a:rPr lang="en-US" altLang="ko-KR" sz="1200" dirty="0">
                <a:latin typeface="Arial" charset="0"/>
              </a:rPr>
              <a:t>. </a:t>
            </a:r>
            <a:r>
              <a:rPr lang="ko-KR" altLang="en-US" sz="1200" dirty="0">
                <a:latin typeface="Arial" charset="0"/>
              </a:rPr>
              <a:t>이수구분은 기본적으로 자유선택으로 처리된다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50888"/>
            <a:ext cx="1838325" cy="5486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611188" y="4221163"/>
            <a:ext cx="1873250" cy="20875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3-6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27063" y="5732463"/>
            <a:ext cx="833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latinLnBrk="1" hangingPunct="1"/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신청한 과목들에 대한 시간표를 보고자 하면 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시간표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탭을 클릭한다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just" eaLnBrk="1" latinLnBrk="1" hangingPunct="1"/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수강신청이 끝나면  반드시 </a:t>
            </a:r>
            <a:r>
              <a:rPr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로그아웃</a:t>
            </a:r>
            <a:r>
              <a:rPr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버튼을 클릭하고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본인의 수강신청 내역을 다시 확인해 본다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39775"/>
            <a:ext cx="8201025" cy="4705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156325" y="1484313"/>
            <a:ext cx="719138" cy="2889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3-7.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325" y="2349500"/>
            <a:ext cx="2736850" cy="2862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홈페이지에 링크되어 있는 통합정보시스템에 로그인 한다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학생정보시스템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– 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수업관리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– 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수강신청확인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메뉴 선택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본인이 신청한 교과목이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③</a:t>
            </a:r>
            <a:r>
              <a:rPr lang="ko-KR" altLang="en-US" sz="1200" dirty="0">
                <a:latin typeface="+mn-ea"/>
              </a:rPr>
              <a:t>의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수강신청리스트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에 나타나는지 확인한다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신청한 교과목을 취소하고 </a:t>
            </a:r>
            <a:r>
              <a:rPr lang="ko-KR" altLang="en-US" sz="1200" dirty="0" err="1">
                <a:latin typeface="Arial" charset="0"/>
              </a:rPr>
              <a:t>싶을때는</a:t>
            </a:r>
            <a:r>
              <a:rPr lang="ko-KR" altLang="en-US" sz="1200" dirty="0">
                <a:latin typeface="Arial" charset="0"/>
              </a:rPr>
              <a:t> </a:t>
            </a:r>
            <a:r>
              <a:rPr lang="en-US" altLang="ko-KR" sz="1200" dirty="0">
                <a:latin typeface="Arial" charset="0"/>
              </a:rPr>
              <a:t>[</a:t>
            </a:r>
            <a:r>
              <a:rPr lang="ko-KR" altLang="en-US" sz="1200" dirty="0">
                <a:latin typeface="Arial" charset="0"/>
              </a:rPr>
              <a:t>취소</a:t>
            </a:r>
            <a:r>
              <a:rPr lang="en-US" altLang="ko-KR" sz="1200" dirty="0">
                <a:latin typeface="Arial" charset="0"/>
              </a:rPr>
              <a:t>]</a:t>
            </a:r>
            <a:r>
              <a:rPr lang="ko-KR" altLang="en-US" sz="1200" dirty="0">
                <a:latin typeface="Arial" charset="0"/>
              </a:rPr>
              <a:t>버튼을 클릭한다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</a:t>
            </a:r>
            <a:r>
              <a:rPr lang="ko-KR" altLang="ko-KR" sz="1200" dirty="0">
                <a:solidFill>
                  <a:srgbClr val="FF0000"/>
                </a:solidFill>
                <a:latin typeface="Arial" charset="0"/>
              </a:rPr>
              <a:t>☞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수강신청 취소는 수업일수 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¼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선</a:t>
            </a:r>
            <a:endParaRPr lang="en-US" altLang="ko-KR" sz="1200" dirty="0">
              <a:solidFill>
                <a:srgbClr val="FF0000"/>
              </a:solidFill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       (3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월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29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일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까지만 가능하다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!</a:t>
            </a: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이후에는  취소 절대불가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!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868363"/>
            <a:ext cx="6076950" cy="5153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4.  </a:t>
            </a:r>
            <a:r>
              <a:rPr lang="ko-KR" altLang="en-US" sz="2000" smtClean="0"/>
              <a:t>기타 학사 안내 사항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388" y="549275"/>
            <a:ext cx="84963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수강인원 미달로 인한 폐강과목은 언제 공지되나요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latin typeface="+mn-ea"/>
                <a:ea typeface="+mn-ea"/>
              </a:rPr>
              <a:t>폐강과목은 </a:t>
            </a:r>
            <a:r>
              <a:rPr lang="en-US" altLang="ko-KR" sz="1350" dirty="0">
                <a:latin typeface="+mn-ea"/>
                <a:ea typeface="+mn-ea"/>
              </a:rPr>
              <a:t>3</a:t>
            </a:r>
            <a:r>
              <a:rPr lang="ko-KR" altLang="en-US" sz="1350" dirty="0">
                <a:latin typeface="+mn-ea"/>
                <a:ea typeface="+mn-ea"/>
              </a:rPr>
              <a:t>월 </a:t>
            </a:r>
            <a:r>
              <a:rPr lang="en-US" altLang="ko-KR" sz="1350" dirty="0">
                <a:latin typeface="+mn-ea"/>
                <a:ea typeface="+mn-ea"/>
              </a:rPr>
              <a:t>9</a:t>
            </a:r>
            <a:r>
              <a:rPr lang="ko-KR" altLang="en-US" sz="1350" dirty="0">
                <a:latin typeface="+mn-ea"/>
                <a:ea typeface="+mn-ea"/>
              </a:rPr>
              <a:t>일</a:t>
            </a:r>
            <a:r>
              <a:rPr lang="en-US" altLang="ko-KR" sz="1350" dirty="0">
                <a:latin typeface="+mn-ea"/>
                <a:ea typeface="+mn-ea"/>
              </a:rPr>
              <a:t>(</a:t>
            </a:r>
            <a:r>
              <a:rPr lang="ko-KR" altLang="en-US" sz="1350" dirty="0">
                <a:latin typeface="+mn-ea"/>
                <a:ea typeface="+mn-ea"/>
              </a:rPr>
              <a:t>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학교 홈페이지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학사공지란에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공지될 예정입니다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폐강된 과목은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학사관리팀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(F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동 대학본부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층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을 방문하여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수강변경할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수강신청확인기간 이후 수강취소 할 수 있나요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수업일수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¼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선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[3.29(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)]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까지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[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통합정보시스템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=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학생정보시스템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학부학사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수강신청관리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수강신청확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인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]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에서 직접 신청할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신청 방법은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&lt;STEP 3-7&gt;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을 참조하시기 바랍니다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해당과목의 수강신청인원이 폐강과목 기준 인원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(5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명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에 미달될 경우에는 취소가 불가능하며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취소로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인한 추가 신청은 할 수 없습니다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3.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학부에 입학한 학생입니다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전공배정은 언제하며 방법은 어떻게 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전공제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운영 학부의 학생은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또는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진급 때 전공을 선택합니다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 신청 방법은 다음과 같습니다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 대상자는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도는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중 수업일수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¾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선 이후 소정의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기간내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전공배정신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청서를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학부장에게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제출하여야 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전공배정지원서를 제출한 후 취득한 성적의 총 평점평균 순위에 따라 배정하되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수료학점을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취득하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지 못하는 자는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후순위로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 수료학점은 다음과 같으며 계절학기 등의 성적을 제외한 정규학기 성적만 인정합니다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  (1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지급시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배정학부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: 16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/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진급시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배정학부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: 33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학부별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전공배정 시기는 강의시간표를 참고하세요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수업일수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¾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선 이후 휴학을 하고자 하는 대상자는 전공배정지원서를 제출 후 휴학하여야 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549275"/>
          </a:xfrm>
        </p:spPr>
        <p:txBody>
          <a:bodyPr/>
          <a:lstStyle/>
          <a:p>
            <a:pPr eaLnBrk="1" hangingPunct="1"/>
            <a:r>
              <a:rPr lang="ko-KR" altLang="en-US" sz="1600" smtClean="0"/>
              <a:t>학부</a:t>
            </a:r>
            <a:r>
              <a:rPr lang="en-US" altLang="ko-KR" sz="1600" smtClean="0"/>
              <a:t>(</a:t>
            </a:r>
            <a:r>
              <a:rPr lang="ko-KR" altLang="en-US" sz="1600" smtClean="0"/>
              <a:t>과</a:t>
            </a:r>
            <a:r>
              <a:rPr lang="en-US" altLang="ko-KR" sz="1600" smtClean="0"/>
              <a:t>)</a:t>
            </a:r>
            <a:r>
              <a:rPr lang="ko-KR" altLang="en-US" sz="1600" smtClean="0"/>
              <a:t>사무실 전화번호</a:t>
            </a:r>
            <a:r>
              <a:rPr lang="en-US" altLang="ko-KR" sz="1600" smtClean="0"/>
              <a:t>(</a:t>
            </a:r>
            <a:r>
              <a:rPr lang="ko-KR" altLang="en-US" sz="1600" smtClean="0"/>
              <a:t>국번 </a:t>
            </a:r>
            <a:r>
              <a:rPr lang="en-US" altLang="ko-KR" sz="1600" smtClean="0"/>
              <a:t>: 509)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-33338" y="476250"/>
          <a:ext cx="9177338" cy="6381750"/>
        </p:xfrm>
        <a:graphic>
          <a:graphicData uri="http://schemas.openxmlformats.org/drawingml/2006/table">
            <a:tbl>
              <a:tblPr/>
              <a:tblGrid>
                <a:gridCol w="1486140"/>
                <a:gridCol w="2758851"/>
                <a:gridCol w="4290372"/>
                <a:gridCol w="641974"/>
              </a:tblGrid>
              <a:tr h="304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-윤고딕130"/>
                        </a:rPr>
                        <a:t>대학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-윤고딕130"/>
                        </a:rPr>
                        <a:t>구분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-윤고딕130"/>
                        </a:rPr>
                        <a:t>학과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-윤고딕130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-윤고딕130"/>
                        </a:rPr>
                        <a:t>전화번호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-윤고딕130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ea typeface="-윤고딕130"/>
                        </a:rPr>
                        <a:t>실번호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1581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유럽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미주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영어학부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영어전공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(5521),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영어통번역전공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(5552)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D594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유럽학부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독일어전공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(5601), EU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지역통상전공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(5681)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D595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프랑스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‧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이탈리아어학부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프랑스어전공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(5581),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이탈리아어전공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(5671)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중남미학부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스페인어전공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(5621),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포르투갈어전공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(5630)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D596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러시아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중앙아시아학부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러시아언어통상전공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(5707),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터키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‧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중앙아시아전공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(5708)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D562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아시아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대학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일본어창의융합학부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일본어창의융합학부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(5711, 5741)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D597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중국학부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중국학부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(5771)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D561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동남아창의융합학부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태국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라오어트랙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(5868), 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인도네시아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말레이시아어트랙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(5811),</a:t>
                      </a:r>
                      <a:r>
                        <a:rPr lang="ko-KR" altLang="en-US" sz="1100" kern="0" spc="-1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 </a:t>
                      </a:r>
                      <a:endParaRPr lang="ko-KR" altLang="en-US" sz="1100" kern="0" spc="-2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베트남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캄보디아어트랙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(5869),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미얀마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필리핀어트랙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(5870),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ICT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언어처리 트랙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(6438)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D563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I101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인도학부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,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아랍어과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인도학부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(5891),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아랍어과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(5881)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D564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인문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사회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대학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한국어문화학부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한국어문화학부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(5931)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D565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법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‧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경찰학부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경찰학부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(5991)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역사관광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‧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외교학부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역사관광학과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(5981)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외교학과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(6011)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	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D503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사회복지재활학과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사회복지재활학과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(6318)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B204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상경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대학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경영학부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경영학전공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(6051),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회계전공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(6091)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D502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국제무역유통학부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국제무역유통학부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(6071) 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국제비서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‧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세무학부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국제비서전공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(6151),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세무전공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(6091)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경제데이터금융학부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경제전공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(6121),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데이터경영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금융학부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(6131)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I417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4">
                  <a:txBody>
                    <a:bodyPr/>
                    <a:lstStyle/>
                    <a:p>
                      <a:pPr marL="33020" marR="0" indent="-3302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이공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3020" marR="0" indent="-3302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대학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컴퓨터공학과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컴퓨터공학과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(6221)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I416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임베디드소프트웨어학과</a:t>
                      </a:r>
                      <a:r>
                        <a:rPr lang="en-US" altLang="ko-KR" sz="1100" kern="0" spc="-3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,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정보보호학과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임베디드소프트웨어학과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정보보호학과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(6241)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디지털미디어공학부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디지털미디어공학부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(6261)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사회체육학부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사회체육학부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(6301)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B204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글로컬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창의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융합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대학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파이데이아창의인재학과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파이데이아창의인재학과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(6321)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G2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비즈니스융합학부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G2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융합커뮤니케이션학과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(6789)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G2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-윤고딕120"/>
                        </a:rPr>
                        <a:t>비즈니스학과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(6101)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D566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I417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영상언론융합학과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  <a:ea typeface="-윤고딕120"/>
                        </a:rPr>
                        <a:t>영상언론융합학과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(5961)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-윤고딕120"/>
                        </a:rPr>
                        <a:t>D503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1.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 알기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388" y="620713"/>
            <a:ext cx="8496300" cy="650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1.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수강신청이란 무엇인가요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우리대학에 입학하여 수업을 받기 위한 등록 절차의 일환이며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학생이 수업참여 의사를 표시하는 것으로 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등록한 학생이 매 학기 개설된 과목과 시간을 검토하여 수강할 과목을 강의시간표에서 선택하여 신청하는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 절차를 말합니다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2.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 시스템 접속 및 학번은 어떻게 조회하나요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 시스템 접속은 수강신청기간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(2016.2.22~2.26)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중 학교 홈페이지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  <a:hlinkClick r:id="rId2"/>
              </a:rPr>
              <a:t>http://www.bufs.ac.kr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에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링크를 통해 접속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할 수 있습니다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(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수강신청시스템 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WEB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주소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: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  <a:hlinkClick r:id="rId3"/>
              </a:rPr>
              <a:t>http://sugang.bufs.ac.kr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개인별 학번은 수강신청 로그인 페이지 하단에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『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학번찾기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』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버튼을 활용합니다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비밀번호는 개인 생년월일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6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자리로 초기설정 되어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3.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 일시는 언제인가요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수강신청기간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-2. 22(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월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) 08:00~17:00 [1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학년 수강신청일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]  / 2. 26(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금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) 08:00~17:00 [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전체학년 수강신청일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]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 확인 및 정정기간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-3. 7(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 09:00~17:00 [1,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수강신청확인일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] / 3. 8(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 09:00~17:00 [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전체학년 수강신청확인일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]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*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위 기간에 수강신청시스템에 접속하여 과목 신청 및 변경을 할 수 있습니다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j-lt"/>
                <a:ea typeface="+mn-ea"/>
              </a:rPr>
              <a:t>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4.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수강신청 시 유의사항은 무엇인가요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특정과목에 편중되는 현상을 해소하기 위하여 수강신청 선착순에 따라 적정한 규모에서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과목별 수강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인원을 제한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하므로 수강신청 또는 변경을 위해 수강취소를 하는 경우 유의하여야 합니다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지정된 날짜에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학년 중 이수하여야 할 전공 또는 교양과목을 신청하지 못한 경우 우선 각 학부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과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사무실에 문의합니다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각 학부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과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사무실 연락처는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‘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강의시간표 책자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’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또는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‘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학교홈페이지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강의시간표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조회 배너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’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에서 확인할 수 있습니다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2-1.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준비하기 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388" y="903288"/>
            <a:ext cx="8496300" cy="4965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1.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한 학기에 수강신청 할 수 있는 학점은 몇 학점인가요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한 학기 당 최대 신청 가능한 학점은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19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학점입니다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1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학기에 학사경고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성적평점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1.5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미만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를 받는 경우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2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학기 수강신청학점은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17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학점으로 제한되며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성적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 우수자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성적평점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4.0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이상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 되는 경우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학기 수강신청학점을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22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학점까지 늘어납니다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2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학기 장학금을 받을 수 있는 대상자가 되기 위한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최소 이수학점은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15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입니다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라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특히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2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학기에 전공배정이 되는 학부 학생의 경우에는 전공배정 수료학점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진급시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배정학부는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33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을 고려하여 </a:t>
            </a:r>
            <a:r>
              <a:rPr lang="ko-KR" altLang="en-US" sz="1350" b="0" dirty="0" err="1">
                <a:solidFill>
                  <a:schemeClr val="accent4"/>
                </a:solidFill>
                <a:latin typeface="+mn-ea"/>
                <a:ea typeface="+mn-ea"/>
              </a:rPr>
              <a:t>수강신청하여야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합니다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2.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강의시간표 조회는 어떻게 할 수 있나요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 1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학년에는 어떤 과목을 수강하여야 하나요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또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졸업 시 까지 교양 및 전공은 어떻게 이수하여야 하나요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강의시간표는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우리대학 홈페이지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‘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강의시간표 조회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’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배너에서 확인하거나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책자는 </a:t>
            </a:r>
            <a:r>
              <a:rPr lang="ko-KR" altLang="en-US" sz="1350" b="0" dirty="0" err="1">
                <a:solidFill>
                  <a:schemeClr val="accent4"/>
                </a:solidFill>
                <a:latin typeface="+mn-ea"/>
                <a:ea typeface="+mn-ea"/>
              </a:rPr>
              <a:t>학사관리팀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(F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동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층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에서 수령할 수 있습니다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강의시간표 책자에서는 해당 학기의 주요학사일정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 err="1">
                <a:solidFill>
                  <a:schemeClr val="accent4"/>
                </a:solidFill>
                <a:latin typeface="+mn-ea"/>
                <a:ea typeface="+mn-ea"/>
              </a:rPr>
              <a:t>졸업시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 필요한 교양 및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 전공 영역별 이수학점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주요 학사제도 안내내용을 열람하실 수 있습니다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나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. 1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학년에는 다음페이지의 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&lt;STEP 2-2. 1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학년 교과목 추천 이수방법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&gt;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을 참조하여 이수하시면 됩니다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.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가급적 추천 이수방법을 따라 이수하시기 바라며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1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학년 때 해당 영역을 과목을 일부 누락하거나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다른 과목으로 수강하였다 하더라도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4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학년 졸업 때까지 추가로 이수하면 되므로 걱정하시지 않아도  </a:t>
            </a:r>
            <a:endParaRPr lang="en-US" altLang="ko-KR" sz="1350" b="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        됩니다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다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. </a:t>
            </a:r>
            <a:r>
              <a:rPr lang="ko-KR" altLang="en-US" sz="1350" b="0" u="sng" dirty="0" err="1">
                <a:solidFill>
                  <a:srgbClr val="FF0000"/>
                </a:solidFill>
                <a:latin typeface="+mn-ea"/>
                <a:ea typeface="+mn-ea"/>
              </a:rPr>
              <a:t>졸업시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 까지 필요한 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2016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학번의 교육과정 기본 </a:t>
            </a:r>
            <a:r>
              <a:rPr lang="ko-KR" altLang="en-US" sz="1350" b="0" u="sng" dirty="0" err="1">
                <a:solidFill>
                  <a:srgbClr val="FF0000"/>
                </a:solidFill>
                <a:latin typeface="+mn-ea"/>
                <a:ea typeface="+mn-ea"/>
              </a:rPr>
              <a:t>이수표는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&lt;STEP 2-3. 2015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학년도 교육과정 기본이수</a:t>
            </a:r>
            <a:endParaRPr lang="en-US" altLang="ko-KR" sz="1350" b="0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b="0" dirty="0">
                <a:solidFill>
                  <a:srgbClr val="FF0000"/>
                </a:solidFill>
                <a:latin typeface="+mn-ea"/>
                <a:ea typeface="+mn-ea"/>
              </a:rPr>
              <a:t>        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표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&gt;</a:t>
            </a:r>
            <a:r>
              <a:rPr lang="ko-KR" altLang="en-US" sz="1350" b="0" u="sng" dirty="0">
                <a:solidFill>
                  <a:srgbClr val="FF0000"/>
                </a:solidFill>
                <a:latin typeface="+mn-ea"/>
                <a:ea typeface="+mn-ea"/>
              </a:rPr>
              <a:t>를 참조하시면 됩니다</a:t>
            </a:r>
            <a:r>
              <a:rPr lang="en-US" altLang="ko-KR" sz="1350" b="0" u="sng" dirty="0">
                <a:solidFill>
                  <a:srgbClr val="FF0000"/>
                </a:solidFill>
                <a:latin typeface="+mn-ea"/>
                <a:ea typeface="+mn-ea"/>
              </a:rPr>
              <a:t>. 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accent4"/>
                </a:solidFill>
                <a:latin typeface="+mn-ea"/>
                <a:ea typeface="+mn-ea"/>
              </a:rPr>
              <a:t>우리대학 홈페이지에서 조회 가능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2-2. 1</a:t>
            </a:r>
            <a:r>
              <a:rPr lang="ko-KR" altLang="en-US" sz="2000" smtClean="0"/>
              <a:t>학년 교과목 추천 이수방법 보기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50825" y="1700213"/>
          <a:ext cx="8497888" cy="4984749"/>
        </p:xfrm>
        <a:graphic>
          <a:graphicData uri="http://schemas.openxmlformats.org/drawingml/2006/table">
            <a:tbl>
              <a:tblPr/>
              <a:tblGrid>
                <a:gridCol w="576263"/>
                <a:gridCol w="1368425"/>
                <a:gridCol w="1296987"/>
                <a:gridCol w="574675"/>
                <a:gridCol w="1441450"/>
                <a:gridCol w="576263"/>
                <a:gridCol w="503237"/>
                <a:gridCol w="2160588"/>
              </a:tblGrid>
              <a:tr h="285754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교과과정</a:t>
                      </a:r>
                    </a:p>
                  </a:txBody>
                  <a:tcPr marL="17429" marR="17429" marT="17429" marB="17429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이수학기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연간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575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신청과목명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신청과목명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837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교양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</a:t>
                      </a:r>
                    </a:p>
                  </a:txBody>
                  <a:tcPr marL="17429" marR="17429" marT="17429" marB="17429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커뮤니티교양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채플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BUFS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커뮤니티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채플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II(1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BUFS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커뮤니티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학과별 수강하는 과목번호 및 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분반을 유의하여 신청하여야 합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5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영어역량교양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영어회화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대학영어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영어회화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대학영어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강의시간표책자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부록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또는강의시간표조회웹페이지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별첨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자가진단표를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참조하여 수준별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고급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중급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초급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으로 신청함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30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기초역량교양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나를바꾸는글쓰기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선택과목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2~4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세상을바꾸는글쓰기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선택과목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2~4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나를바꾸는글쓰기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세상을바꾸는글쓰기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필수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나머지 기초역량교양에 개설된 선택과목 중에서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학년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1~2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 중에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과목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이수하여야 합니다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프라그마교양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선택과목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0~2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선택과목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0~2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학년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1~2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 중에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과목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이수하여야 합니다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</a:t>
                      </a:r>
                    </a:p>
                  </a:txBody>
                  <a:tcPr marL="17429" marR="17429" marT="17429" marB="17429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전공기본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전공심화실무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학부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전공기본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전공심화실무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학부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전공기본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전공심화실무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9388" y="793750"/>
            <a:ext cx="84963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ko-KR" altLang="en-US" sz="1350" dirty="0">
                <a:latin typeface="+mn-ea"/>
                <a:ea typeface="+mn-ea"/>
              </a:rPr>
              <a:t>▣</a:t>
            </a:r>
            <a:r>
              <a:rPr lang="en-US" altLang="ko-KR" sz="1350" dirty="0">
                <a:latin typeface="+mn-ea"/>
                <a:ea typeface="+mn-ea"/>
              </a:rPr>
              <a:t> </a:t>
            </a:r>
            <a:r>
              <a:rPr lang="ko-KR" altLang="en-US" sz="1350" dirty="0">
                <a:latin typeface="+mn-ea"/>
                <a:ea typeface="+mn-ea"/>
              </a:rPr>
              <a:t>아래의 표를 참조하여 수강할 과목을 강의시간표에서 선택하여야 합니다</a:t>
            </a:r>
            <a:r>
              <a:rPr lang="en-US" altLang="ko-KR" sz="1350" dirty="0">
                <a:latin typeface="+mn-ea"/>
                <a:ea typeface="+mn-ea"/>
              </a:rPr>
              <a:t>. </a:t>
            </a:r>
            <a:r>
              <a:rPr lang="ko-KR" altLang="en-US" sz="1350" dirty="0">
                <a:latin typeface="+mn-ea"/>
                <a:ea typeface="+mn-ea"/>
              </a:rPr>
              <a:t>해당하는 교과과정</a:t>
            </a:r>
            <a:r>
              <a:rPr lang="en-US" altLang="ko-KR" sz="1350" dirty="0">
                <a:latin typeface="+mn-ea"/>
                <a:ea typeface="+mn-ea"/>
              </a:rPr>
              <a:t>(</a:t>
            </a:r>
            <a:r>
              <a:rPr lang="ko-KR" altLang="en-US" sz="1350" dirty="0">
                <a:latin typeface="+mn-ea"/>
                <a:ea typeface="+mn-ea"/>
              </a:rPr>
              <a:t>교양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전공</a:t>
            </a:r>
            <a:r>
              <a:rPr lang="en-US" altLang="ko-KR" sz="1350" dirty="0"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latin typeface="+mn-ea"/>
                <a:ea typeface="+mn-ea"/>
              </a:rPr>
              <a:t>    </a:t>
            </a:r>
            <a:r>
              <a:rPr lang="ko-KR" altLang="en-US" sz="1350" dirty="0">
                <a:latin typeface="+mn-ea"/>
                <a:ea typeface="+mn-ea"/>
              </a:rPr>
              <a:t>의 과목 목록은 강의시간표에 모두 수록되어 있으며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수강신청일 당일에는 수강신청시스템에서 확인하실</a:t>
            </a:r>
            <a:endParaRPr lang="en-US" altLang="ko-KR" sz="1350" dirty="0"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latin typeface="+mn-ea"/>
                <a:ea typeface="+mn-ea"/>
              </a:rPr>
              <a:t>   </a:t>
            </a:r>
            <a:r>
              <a:rPr lang="ko-KR" altLang="en-US" sz="1350" dirty="0">
                <a:latin typeface="+mn-ea"/>
                <a:ea typeface="+mn-ea"/>
              </a:rPr>
              <a:t> 수 있습니다</a:t>
            </a:r>
            <a:r>
              <a:rPr lang="en-US" altLang="ko-KR" sz="1350" dirty="0">
                <a:latin typeface="+mn-ea"/>
                <a:ea typeface="+mn-ea"/>
              </a:rPr>
              <a:t>.</a:t>
            </a:r>
            <a:r>
              <a:rPr lang="en-US" altLang="ko-KR" sz="1350" dirty="0">
                <a:solidFill>
                  <a:schemeClr val="tx2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8140700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2-3. 2015</a:t>
            </a:r>
            <a:r>
              <a:rPr lang="ko-KR" altLang="en-US" sz="2000" smtClean="0"/>
              <a:t>학년도 교육과정</a:t>
            </a:r>
            <a:r>
              <a:rPr lang="en-US" altLang="ko-KR" sz="2000" smtClean="0"/>
              <a:t>(2016</a:t>
            </a:r>
            <a:r>
              <a:rPr lang="ko-KR" altLang="en-US" sz="2000" smtClean="0"/>
              <a:t>학번 적용</a:t>
            </a:r>
            <a:r>
              <a:rPr lang="en-US" altLang="ko-KR" sz="2000" smtClean="0"/>
              <a:t>)</a:t>
            </a:r>
            <a:r>
              <a:rPr lang="ko-KR" altLang="en-US" sz="2000" smtClean="0"/>
              <a:t> 기본이수표 보기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388" y="793750"/>
            <a:ext cx="8496300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ko-KR" altLang="en-US" sz="1350" dirty="0">
                <a:latin typeface="+mn-ea"/>
                <a:ea typeface="+mn-ea"/>
              </a:rPr>
              <a:t>▣</a:t>
            </a:r>
            <a:r>
              <a:rPr lang="en-US" altLang="ko-KR" sz="1350" dirty="0">
                <a:latin typeface="+mn-ea"/>
                <a:ea typeface="+mn-ea"/>
              </a:rPr>
              <a:t> </a:t>
            </a:r>
            <a:r>
              <a:rPr lang="ko-KR" altLang="en-US" sz="1350" dirty="0">
                <a:latin typeface="+mn-ea"/>
                <a:ea typeface="+mn-ea"/>
              </a:rPr>
              <a:t>교육과정 </a:t>
            </a:r>
            <a:r>
              <a:rPr lang="ko-KR" altLang="en-US" sz="1350" dirty="0" err="1">
                <a:latin typeface="+mn-ea"/>
                <a:ea typeface="+mn-ea"/>
              </a:rPr>
              <a:t>기본이수표</a:t>
            </a:r>
            <a:r>
              <a:rPr lang="ko-KR" altLang="en-US" sz="1350" dirty="0">
                <a:latin typeface="+mn-ea"/>
                <a:ea typeface="+mn-ea"/>
              </a:rPr>
              <a:t> </a:t>
            </a:r>
            <a:r>
              <a:rPr lang="en-US" altLang="ko-KR" sz="1350" dirty="0">
                <a:latin typeface="+mn-ea"/>
                <a:ea typeface="+mn-ea"/>
              </a:rPr>
              <a:t>(</a:t>
            </a:r>
            <a:r>
              <a:rPr lang="ko-KR" altLang="en-US" sz="1350" dirty="0">
                <a:latin typeface="+mn-ea"/>
                <a:ea typeface="+mn-ea"/>
              </a:rPr>
              <a:t>부전공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복수전공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연계전공 이수 시의 </a:t>
            </a:r>
            <a:r>
              <a:rPr lang="ko-KR" altLang="en-US" sz="1350" dirty="0" err="1">
                <a:latin typeface="+mn-ea"/>
                <a:ea typeface="+mn-ea"/>
              </a:rPr>
              <a:t>기본이수표는</a:t>
            </a:r>
            <a:r>
              <a:rPr lang="ko-KR" altLang="en-US" sz="1350" dirty="0">
                <a:latin typeface="+mn-ea"/>
                <a:ea typeface="+mn-ea"/>
              </a:rPr>
              <a:t> 강의시간표 참조</a:t>
            </a:r>
            <a:r>
              <a:rPr lang="en-US" altLang="ko-KR" sz="1350" dirty="0">
                <a:latin typeface="+mn-ea"/>
                <a:ea typeface="+mn-ea"/>
              </a:rPr>
              <a:t>)</a:t>
            </a:r>
            <a:r>
              <a:rPr lang="ko-KR" altLang="en-US" sz="1350" dirty="0">
                <a:latin typeface="+mn-ea"/>
                <a:ea typeface="+mn-ea"/>
              </a:rPr>
              <a:t> 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0825" y="1116013"/>
          <a:ext cx="8713788" cy="5641990"/>
        </p:xfrm>
        <a:graphic>
          <a:graphicData uri="http://schemas.openxmlformats.org/drawingml/2006/table">
            <a:tbl>
              <a:tblPr/>
              <a:tblGrid>
                <a:gridCol w="576118"/>
                <a:gridCol w="1080222"/>
                <a:gridCol w="1512310"/>
                <a:gridCol w="792163"/>
                <a:gridCol w="4752975"/>
              </a:tblGrid>
              <a:tr h="289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교과구분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456797"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과정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커뮤니티교양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채플</a:t>
                      </a:r>
                      <a:r>
                        <a:rPr lang="en-US" altLang="ko-KR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Ⅰ,Ⅱ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/ 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BUFS</a:t>
                      </a:r>
                      <a:r>
                        <a:rPr lang="ko-KR" altLang="en-US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커뮤니티</a:t>
                      </a:r>
                      <a:r>
                        <a:rPr lang="en-US" altLang="ko-KR" sz="1100" kern="0" spc="-17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Ⅰ,Ⅱ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이수하여야 함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아르케기초교양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영어역량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-1079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영어회화</a:t>
                      </a:r>
                      <a:r>
                        <a:rPr lang="en-US" altLang="ko-KR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Ⅰ,Ⅱ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/ </a:t>
                      </a:r>
                      <a:r>
                        <a:rPr lang="ko-KR" altLang="en-US" sz="11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대학영어</a:t>
                      </a:r>
                      <a:r>
                        <a:rPr lang="en-US" altLang="ko-KR" sz="1100" kern="0" spc="-7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Ⅰ,Ⅱ</a:t>
                      </a:r>
                      <a:r>
                        <a:rPr lang="en-US" altLang="ko-KR" sz="11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이수하여야 </a:t>
                      </a:r>
                      <a:r>
                        <a:rPr lang="ko-KR" altLang="en-US" sz="11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함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6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기초역량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-1079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나를바꾸는글쓰기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),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세상을바꾸는글쓰기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</a:t>
                      </a:r>
                      <a:r>
                        <a:rPr lang="en-US" altLang="ko-KR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필수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-1079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이수하여야 함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-1143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나머지 기초역량에 개설된 선택과목 중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중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아르케자유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인문교양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미메시스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문학과예술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-2~4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영역별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이상 이수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에피스테메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역사와철학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54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프로네시스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현대사회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54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테크네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과학과기술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코스모교양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-2~4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프라그마교양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-1~4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1, 2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중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이수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교양과정 합계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886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과정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취업커뮤니티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-3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전공기본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전공심화실무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전공선택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전공과정 합계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8868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일반선택과정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0-21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8868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사회봉사 이수 및 현장실습이수</a:t>
                      </a:r>
                      <a:endParaRPr lang="ko-KR" altLang="en-US" sz="1100" kern="0" spc="-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1" marB="104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졸업하기 전 사회봉사 </a:t>
                      </a:r>
                      <a:r>
                        <a:rPr lang="en-US" altLang="ko-KR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학점 이상 이수하고</a:t>
                      </a:r>
                      <a:r>
                        <a:rPr lang="en-US" altLang="ko-KR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현장실습</a:t>
                      </a:r>
                      <a:r>
                        <a:rPr lang="en-US" altLang="ko-KR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100" kern="0" spc="-100" dirty="0" err="1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학년이후</a:t>
                      </a:r>
                      <a:r>
                        <a:rPr lang="en-US" altLang="ko-KR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-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을 반드시 이수</a:t>
                      </a:r>
                      <a:endParaRPr lang="ko-KR" altLang="en-US" sz="1100" kern="0" spc="-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5605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졸업이수학점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130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전공졸업시험 통과</a:t>
                      </a: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3-1.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4300" y="685800"/>
            <a:ext cx="5645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latinLnBrk="1" hangingPunct="1">
              <a:defRPr/>
            </a:pPr>
            <a:r>
              <a:rPr lang="en-US" altLang="ko-KR" sz="1600" dirty="0">
                <a:latin typeface="Arial" charset="0"/>
              </a:rPr>
              <a:t>     </a:t>
            </a:r>
            <a:r>
              <a:rPr lang="ko-KR" altLang="en-US" dirty="0">
                <a:latin typeface="Arial" charset="0"/>
              </a:rPr>
              <a:t>우리대학 홈페이지</a:t>
            </a:r>
            <a:r>
              <a:rPr lang="en-US" altLang="ko-KR" dirty="0">
                <a:latin typeface="Arial" charset="0"/>
              </a:rPr>
              <a:t>(</a:t>
            </a:r>
            <a:r>
              <a:rPr lang="en-US" altLang="ko-KR" dirty="0">
                <a:latin typeface="Arial" charset="0"/>
                <a:hlinkClick r:id="rId2"/>
              </a:rPr>
              <a:t>http://</a:t>
            </a:r>
            <a:r>
              <a:rPr lang="en-US" altLang="ko-KR" sz="2000" u="sng" dirty="0">
                <a:latin typeface="Arial" charset="0"/>
                <a:hlinkClick r:id="rId2"/>
              </a:rPr>
              <a:t>www.bufs.ac.kr</a:t>
            </a:r>
            <a:r>
              <a:rPr lang="en-US" altLang="ko-KR" dirty="0">
                <a:latin typeface="Arial" charset="0"/>
              </a:rPr>
              <a:t>)</a:t>
            </a:r>
            <a:r>
              <a:rPr lang="ko-KR" altLang="en-US" dirty="0">
                <a:latin typeface="Arial" charset="0"/>
              </a:rPr>
              <a:t>에 접속한다</a:t>
            </a:r>
            <a:r>
              <a:rPr lang="en-US" altLang="ko-KR" dirty="0">
                <a:latin typeface="Arial" charset="0"/>
              </a:rPr>
              <a:t>.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280025" y="1989138"/>
            <a:ext cx="3324225" cy="1262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latinLnBrk="1" hangingPunct="1"/>
            <a:r>
              <a:rPr lang="ko-KR" altLang="en-US"/>
              <a:t>♣ 학번찾기</a:t>
            </a:r>
            <a:endParaRPr lang="en-US" altLang="ko-KR"/>
          </a:p>
          <a:p>
            <a:pPr eaLnBrk="1" latinLnBrk="1" hangingPunct="1"/>
            <a:r>
              <a:rPr lang="en-US" altLang="ko-KR"/>
              <a:t>  </a:t>
            </a:r>
            <a:r>
              <a:rPr lang="ko-KR" altLang="en-US" sz="1200"/>
              <a:t>학번찾기 버튼을 클릭하면 아래의 학번조회 창이 뜨고</a:t>
            </a:r>
            <a:r>
              <a:rPr lang="en-US" altLang="ko-KR" sz="1200"/>
              <a:t>, </a:t>
            </a:r>
            <a:r>
              <a:rPr lang="ko-KR" altLang="en-US" sz="1200"/>
              <a:t>주민번호를 입력하면 학번을 검색할 수 있다</a:t>
            </a:r>
            <a:endParaRPr lang="en-US" altLang="ko-KR" sz="1200"/>
          </a:p>
          <a:p>
            <a:pPr eaLnBrk="1" latinLnBrk="1" hangingPunct="1"/>
            <a:r>
              <a:rPr lang="en-US" altLang="ko-KR" sz="1200"/>
              <a:t> </a:t>
            </a:r>
          </a:p>
          <a:p>
            <a:pPr eaLnBrk="1" latinLnBrk="1" hangingPunct="1"/>
            <a:r>
              <a:rPr lang="en-US" altLang="ko-KR" sz="1200">
                <a:solidFill>
                  <a:srgbClr val="FF0000"/>
                </a:solidFill>
              </a:rPr>
              <a:t>☞ </a:t>
            </a:r>
            <a:r>
              <a:rPr lang="ko-KR" altLang="en-US" sz="1200">
                <a:solidFill>
                  <a:srgbClr val="FF0000"/>
                </a:solidFill>
              </a:rPr>
              <a:t>최초의 비밀번호는 생년월일 </a:t>
            </a:r>
            <a:r>
              <a:rPr lang="en-US" altLang="ko-KR" sz="1200">
                <a:solidFill>
                  <a:srgbClr val="FF0000"/>
                </a:solidFill>
              </a:rPr>
              <a:t>6</a:t>
            </a:r>
            <a:r>
              <a:rPr lang="ko-KR" altLang="en-US" sz="1200">
                <a:solidFill>
                  <a:srgbClr val="FF0000"/>
                </a:solidFill>
              </a:rPr>
              <a:t>자리입니다</a:t>
            </a:r>
            <a:r>
              <a:rPr lang="en-US" altLang="ko-KR" sz="12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45" name="Picture 3" descr="H:\수강신청\메뉴얼\학번조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848100"/>
            <a:ext cx="33194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96975"/>
            <a:ext cx="4333875" cy="4972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3-2.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488" y="1989138"/>
            <a:ext cx="3324225" cy="3292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ko-KR" altLang="en-US" dirty="0">
                <a:latin typeface="Arial" charset="0"/>
              </a:rPr>
              <a:t>♣ 수강신청 관련 안내사항 확인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ko-KR" altLang="en-US" sz="1200" dirty="0">
                <a:latin typeface="Arial" charset="0"/>
              </a:rPr>
              <a:t> </a:t>
            </a:r>
            <a:r>
              <a:rPr lang="en-US" altLang="ko-KR" sz="1200" dirty="0">
                <a:latin typeface="Arial" charset="0"/>
              </a:rPr>
              <a:t>- </a:t>
            </a:r>
            <a:r>
              <a:rPr lang="ko-KR" altLang="en-US" sz="1200" dirty="0">
                <a:latin typeface="Arial" charset="0"/>
              </a:rPr>
              <a:t>수강신청 전에 로그인 페이지 하단에 링크된 정보들을 확인한다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</a:t>
            </a:r>
          </a:p>
          <a:p>
            <a:pPr eaLnBrk="1" latinLnBrk="1" hangingPunct="1">
              <a:defRPr/>
            </a:pPr>
            <a:r>
              <a:rPr lang="ko-KR" altLang="en-US" dirty="0">
                <a:latin typeface="Arial" charset="0"/>
              </a:rPr>
              <a:t>♣ 수강신청 관련 환경설정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ko-KR" altLang="en-US" sz="1200" dirty="0">
                <a:latin typeface="Arial" charset="0"/>
              </a:rPr>
              <a:t> 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스마트 단말기 및 노트북에서는 화면 잘림 현상이 발생할 수 있음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인터넷 </a:t>
            </a:r>
            <a:r>
              <a:rPr lang="ko-KR" altLang="en-US" sz="1200" dirty="0" err="1">
                <a:latin typeface="Arial" charset="0"/>
              </a:rPr>
              <a:t>익스플로러</a:t>
            </a:r>
            <a:r>
              <a:rPr lang="ko-KR" altLang="en-US" sz="1200" dirty="0">
                <a:latin typeface="Arial" charset="0"/>
              </a:rPr>
              <a:t> </a:t>
            </a:r>
            <a:r>
              <a:rPr lang="en-US" altLang="ko-KR" sz="1200" dirty="0">
                <a:latin typeface="Arial" charset="0"/>
              </a:rPr>
              <a:t>10 </a:t>
            </a:r>
            <a:r>
              <a:rPr lang="ko-KR" altLang="en-US" sz="1200" dirty="0">
                <a:latin typeface="Arial" charset="0"/>
              </a:rPr>
              <a:t>사용자는 조치방법을 확인한다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 err="1">
                <a:latin typeface="Arial" charset="0"/>
              </a:rPr>
              <a:t>팝업창이</a:t>
            </a:r>
            <a:r>
              <a:rPr lang="ko-KR" altLang="en-US" sz="1200" dirty="0">
                <a:latin typeface="Arial" charset="0"/>
              </a:rPr>
              <a:t> </a:t>
            </a:r>
            <a:r>
              <a:rPr lang="ko-KR" altLang="en-US" sz="1200" dirty="0" err="1">
                <a:latin typeface="Arial" charset="0"/>
              </a:rPr>
              <a:t>오픈될</a:t>
            </a:r>
            <a:r>
              <a:rPr lang="ko-KR" altLang="en-US" sz="1200" dirty="0">
                <a:latin typeface="Arial" charset="0"/>
              </a:rPr>
              <a:t> 수 있도록 환경 설정을 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수강신청 화면을 최대화 시킨다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solidFill>
                <a:srgbClr val="FF0000"/>
              </a:solidFill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☞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모니터 해상도 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1280 * 1024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에서 최적화 되어있습니다</a:t>
            </a:r>
            <a:endParaRPr lang="en-US" altLang="ko-KR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08175" y="915988"/>
            <a:ext cx="48768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latinLnBrk="1" hangingPunct="1">
              <a:defRPr/>
            </a:pPr>
            <a:r>
              <a:rPr lang="en-US" altLang="ko-KR" sz="1600" dirty="0">
                <a:latin typeface="Arial" charset="0"/>
              </a:rPr>
              <a:t>     </a:t>
            </a:r>
            <a:r>
              <a:rPr lang="ko-KR" altLang="en-US" sz="1600" dirty="0">
                <a:latin typeface="Arial" charset="0"/>
              </a:rPr>
              <a:t>수강신청 관련 안내사항 확인 및 접속환경 설정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09700"/>
            <a:ext cx="4333875" cy="4972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3-3.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765175"/>
            <a:ext cx="7654925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latinLnBrk="1" hangingPunct="1">
              <a:lnSpc>
                <a:spcPct val="130000"/>
              </a:lnSpc>
              <a:defRPr/>
            </a:pPr>
            <a:r>
              <a:rPr lang="en-US" altLang="ko-KR" dirty="0">
                <a:latin typeface="Arial" charset="0"/>
              </a:rPr>
              <a:t>- </a:t>
            </a:r>
            <a:r>
              <a:rPr lang="ko-KR" altLang="en-US" dirty="0">
                <a:latin typeface="Arial" charset="0"/>
              </a:rPr>
              <a:t>수강신청화면이 나타나면 화면상단의 </a:t>
            </a:r>
            <a:r>
              <a:rPr lang="ko-KR" altLang="en-US" u="sng" dirty="0">
                <a:solidFill>
                  <a:srgbClr val="FF0000"/>
                </a:solidFill>
                <a:latin typeface="Arial" charset="0"/>
              </a:rPr>
              <a:t>①학사정보</a:t>
            </a:r>
            <a:r>
              <a:rPr lang="ko-KR" altLang="en-US" dirty="0">
                <a:latin typeface="Arial" charset="0"/>
              </a:rPr>
              <a:t>를 확인하고 </a:t>
            </a:r>
            <a:r>
              <a:rPr lang="ko-KR" altLang="en-US" u="sng" dirty="0">
                <a:solidFill>
                  <a:srgbClr val="FF0000"/>
                </a:solidFill>
                <a:latin typeface="Arial" charset="0"/>
              </a:rPr>
              <a:t>② 화면왼쪽에서 </a:t>
            </a:r>
            <a:r>
              <a:rPr lang="ko-KR" altLang="en-US" u="sng" dirty="0" err="1">
                <a:solidFill>
                  <a:srgbClr val="FF0000"/>
                </a:solidFill>
                <a:latin typeface="Arial" charset="0"/>
              </a:rPr>
              <a:t>이수구분을선택한다</a:t>
            </a:r>
            <a:r>
              <a:rPr lang="en-US" altLang="ko-KR" u="sng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484313"/>
            <a:ext cx="8534400" cy="5219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39725" y="1700213"/>
            <a:ext cx="8408988" cy="7207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9725" y="2451100"/>
            <a:ext cx="1495425" cy="42529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3-4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7088" y="836613"/>
            <a:ext cx="7654925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latinLnBrk="1" hangingPunct="1">
              <a:lnSpc>
                <a:spcPct val="130000"/>
              </a:lnSpc>
              <a:defRPr/>
            </a:pP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왼쪽의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이수구분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를 클릭하면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교과목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에 교과목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목록이 옆 화면에 나타난다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208088"/>
            <a:ext cx="7991475" cy="553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08175" y="2133600"/>
            <a:ext cx="3743325" cy="4608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2093</Words>
  <Application>Microsoft Office PowerPoint</Application>
  <PresentationFormat>화면 슬라이드 쇼(4:3)</PresentationFormat>
  <Paragraphs>359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Arial</vt:lpstr>
      <vt:lpstr>HY견고딕</vt:lpstr>
      <vt:lpstr>맑은 고딕</vt:lpstr>
      <vt:lpstr>굴림</vt:lpstr>
      <vt:lpstr>Estrangelo Edessa</vt:lpstr>
      <vt:lpstr>Garamond</vt:lpstr>
      <vt:lpstr>DFKai-SB</vt:lpstr>
      <vt:lpstr>-윤고딕130</vt:lpstr>
      <vt:lpstr>-윤고딕120</vt:lpstr>
      <vt:lpstr>기본 디자인</vt:lpstr>
      <vt:lpstr>디자인 사용자 지정</vt:lpstr>
      <vt:lpstr>1_디자인 사용자 지정</vt:lpstr>
      <vt:lpstr>2016학년도  1학기   신입생  수강신청  매뉴얼  </vt:lpstr>
      <vt:lpstr>STEP 1.  ‘수강신청’  알기</vt:lpstr>
      <vt:lpstr>STEP 2-1.  ‘수강신청’ 준비하기 </vt:lpstr>
      <vt:lpstr>STEP 2-2. 1학년 교과목 추천 이수방법 보기</vt:lpstr>
      <vt:lpstr>STEP 2-3. 2015학년도 교육과정(2016학번 적용) 기본이수표 보기</vt:lpstr>
      <vt:lpstr>STEP 3-1.  ‘수강신청’ 해보기</vt:lpstr>
      <vt:lpstr>STEP 3-2.  ‘수강신청’ 해보기(계속)</vt:lpstr>
      <vt:lpstr>STEP 3-3.  ‘수강신청’ 해보기(계속)</vt:lpstr>
      <vt:lpstr>STEP 3-4  ‘수강신청’ 해보기(계속)</vt:lpstr>
      <vt:lpstr>STEP 3-4  ‘수강신청’ 해보기(계속)</vt:lpstr>
      <vt:lpstr>STEP 3-5  ‘수강신청’ 해보기(계속)</vt:lpstr>
      <vt:lpstr>STEP 3-6  ‘수강신청’ 해보기(계속)</vt:lpstr>
      <vt:lpstr>STEP 3-7.  ‘수강신청’ 해보기(계속)</vt:lpstr>
      <vt:lpstr>STEP 4.  기타 학사 안내 사항</vt:lpstr>
      <vt:lpstr>학부(과)사무실 전화번호(국번 : 509)</vt:lpstr>
    </vt:vector>
  </TitlesOfParts>
  <Company>(주)지커뮤니케이션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[기본형]심플한 느낌표 템플릿</dc:title>
  <dc:creator>피피티월드(http://www.pptworld.co.kr)</dc:creator>
  <dc:description>본 저작물의 저작권은 피피티월드에 있습니다.</dc:description>
  <cp:lastModifiedBy>Sally</cp:lastModifiedBy>
  <cp:revision>764</cp:revision>
  <dcterms:created xsi:type="dcterms:W3CDTF">2010-05-06T06:35:17Z</dcterms:created>
  <dcterms:modified xsi:type="dcterms:W3CDTF">2016-02-16T05:12:00Z</dcterms:modified>
</cp:coreProperties>
</file>