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</p:sldMasterIdLst>
  <p:notesMasterIdLst>
    <p:notesMasterId r:id="rId13"/>
  </p:notesMasterIdLst>
  <p:handoutMasterIdLst>
    <p:handoutMasterId r:id="rId14"/>
  </p:handoutMasterIdLst>
  <p:sldIdLst>
    <p:sldId id="282" r:id="rId4"/>
    <p:sldId id="303" r:id="rId5"/>
    <p:sldId id="283" r:id="rId6"/>
    <p:sldId id="307" r:id="rId7"/>
    <p:sldId id="304" r:id="rId8"/>
    <p:sldId id="300" r:id="rId9"/>
    <p:sldId id="302" r:id="rId10"/>
    <p:sldId id="305" r:id="rId11"/>
    <p:sldId id="306" r:id="rId12"/>
  </p:sldIdLst>
  <p:sldSz cx="9144000" cy="6858000" type="screen4x3"/>
  <p:notesSz cx="6797675" cy="99266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sz="1400" b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sz="1400" b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sz="1400" b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sz="1400" b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78AC32"/>
    <a:srgbClr val="173041"/>
    <a:srgbClr val="123A36"/>
    <a:srgbClr val="292929"/>
    <a:srgbClr val="EAEAEA"/>
    <a:srgbClr val="E6BA00"/>
    <a:srgbClr val="FFD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0" autoAdjust="0"/>
    <p:restoredTop sz="94872" autoAdjust="0"/>
  </p:normalViewPr>
  <p:slideViewPr>
    <p:cSldViewPr>
      <p:cViewPr>
        <p:scale>
          <a:sx n="100" d="100"/>
          <a:sy n="100" d="100"/>
        </p:scale>
        <p:origin x="-360" y="-264"/>
      </p:cViewPr>
      <p:guideLst>
        <p:guide orient="horz" pos="2160"/>
        <p:guide orient="horz" pos="414"/>
        <p:guide orient="horz" pos="732"/>
        <p:guide orient="horz" pos="3132"/>
        <p:guide pos="2880"/>
        <p:guide pos="1020"/>
        <p:guide pos="306"/>
        <p:guide pos="396"/>
        <p:guide pos="36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9C8CF-809F-4D3D-822E-FAF60FEFFCE5}" type="datetimeFigureOut">
              <a:rPr lang="ko-KR" altLang="en-US" smtClean="0"/>
              <a:t>2017-02-08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912E5-8317-4D86-9579-B1B43AC5F6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674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200" b="0" baseline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 b="0" baseline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3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393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sz="1200" b="0" baseline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3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 b="0" smtClean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1EB2BD09-0046-4156-B31F-0BC428623B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53548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" descr="메인표지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13" descr="메인표지2_라인"/>
          <p:cNvPicPr>
            <a:picLocks noChangeAspect="1" noChangeArrowheads="1"/>
          </p:cNvPicPr>
          <p:nvPr userDrawn="1"/>
        </p:nvPicPr>
        <p:blipFill>
          <a:blip r:embed="rId3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99" b="47893"/>
          <a:stretch>
            <a:fillRect/>
          </a:stretch>
        </p:blipFill>
        <p:spPr bwMode="auto">
          <a:xfrm>
            <a:off x="9525" y="915988"/>
            <a:ext cx="914400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07" descr="메인표지2_라인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102"/>
          <a:stretch>
            <a:fillRect/>
          </a:stretch>
        </p:blipFill>
        <p:spPr bwMode="auto">
          <a:xfrm>
            <a:off x="0" y="5013325"/>
            <a:ext cx="91440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08" descr="메인표지2_원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996"/>
          <a:stretch>
            <a:fillRect/>
          </a:stretch>
        </p:blipFill>
        <p:spPr bwMode="auto">
          <a:xfrm>
            <a:off x="0" y="4868863"/>
            <a:ext cx="9144000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09" descr="메인표지2_원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42" t="47893" r="42119" b="46852"/>
          <a:stretch>
            <a:fillRect/>
          </a:stretch>
        </p:blipFill>
        <p:spPr bwMode="auto">
          <a:xfrm>
            <a:off x="4859338" y="3284538"/>
            <a:ext cx="4333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10" descr="메인표지2_원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73" t="18495" r="9045" b="73102"/>
          <a:stretch>
            <a:fillRect/>
          </a:stretch>
        </p:blipFill>
        <p:spPr bwMode="auto">
          <a:xfrm>
            <a:off x="7596188" y="1268413"/>
            <a:ext cx="7207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11" descr="메인표지2_컬러라인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48"/>
          <a:stretch>
            <a:fillRect/>
          </a:stretch>
        </p:blipFill>
        <p:spPr bwMode="auto">
          <a:xfrm>
            <a:off x="0" y="6237288"/>
            <a:ext cx="914400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12" descr="메인표지2_컬러라인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246"/>
          <a:stretch>
            <a:fillRect/>
          </a:stretch>
        </p:blipFill>
        <p:spPr bwMode="auto">
          <a:xfrm>
            <a:off x="0" y="0"/>
            <a:ext cx="91440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27538" y="3213100"/>
            <a:ext cx="4508500" cy="1431925"/>
          </a:xfrm>
          <a:extLs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 smtClean="0">
                <a:solidFill>
                  <a:srgbClr val="262626"/>
                </a:solidFill>
                <a:latin typeface="Arial" charset="0"/>
                <a:ea typeface="HY견고딕" pitchFamily="18" charset="-127"/>
              </a:defRPr>
            </a:lvl1pPr>
          </a:lstStyle>
          <a:p>
            <a:pPr lvl="0"/>
            <a:r>
              <a:rPr lang="ko-KR" altLang="en-US" noProof="0" dirty="0" smtClean="0"/>
              <a:t>마스터 제목 스타일 편집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27538" y="4646613"/>
            <a:ext cx="4521200" cy="342900"/>
          </a:xfrm>
        </p:spPr>
        <p:txBody>
          <a:bodyPr/>
          <a:lstStyle>
            <a:lvl1pPr marL="0" indent="0">
              <a:buFontTx/>
              <a:buNone/>
              <a:defRPr sz="1600" b="1" smtClean="0">
                <a:solidFill>
                  <a:srgbClr val="262626"/>
                </a:solidFill>
                <a:latin typeface="Arial" charset="0"/>
                <a:ea typeface="HY견고딕" pitchFamily="18" charset="-127"/>
              </a:defRPr>
            </a:lvl1pPr>
          </a:lstStyle>
          <a:p>
            <a:pPr lvl="0"/>
            <a:r>
              <a:rPr lang="ko-KR" altLang="en-US" noProof="0" smtClean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9893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797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164263" y="38100"/>
            <a:ext cx="1874837" cy="514508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9750" y="38100"/>
            <a:ext cx="5472113" cy="514508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8800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제목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81138" y="38100"/>
            <a:ext cx="5653087" cy="8032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차트 개체 틀 2"/>
          <p:cNvSpPr>
            <a:spLocks noGrp="1"/>
          </p:cNvSpPr>
          <p:nvPr>
            <p:ph type="chart" idx="1"/>
          </p:nvPr>
        </p:nvSpPr>
        <p:spPr>
          <a:xfrm>
            <a:off x="539750" y="1196975"/>
            <a:ext cx="7499350" cy="3986213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334430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1280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250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084063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9750" y="1165225"/>
            <a:ext cx="38163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08500" y="1165225"/>
            <a:ext cx="38179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5384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5181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0669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60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3616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068899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9341054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51917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380163" y="0"/>
            <a:ext cx="1946275" cy="569118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9750" y="0"/>
            <a:ext cx="5688013" cy="569118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7412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194AE-EEE9-417E-B80C-66CE670665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1964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0BF1A-7B13-4653-8FD0-95C3C7E0FA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84028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115-47A4-4A3E-8A69-952B5B56E5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492781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9750" y="11969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30750" y="11969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7343E-62E4-4C29-9288-89F7FA69902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66732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12E03-CD82-423E-A450-3460885FB8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212872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76353-1676-4746-B7E5-8296AB31234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0066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1134134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FD2F8-9C04-429F-84A7-DEEA4126BC9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01687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E043D-806D-48C9-94A6-1E999E2EF3E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0092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814F0-5682-4939-9DD6-EBAE5390A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124070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6C781-6740-42C2-9E43-76BCE76CB3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25901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11950" y="0"/>
            <a:ext cx="2057400" cy="57229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9750" y="0"/>
            <a:ext cx="6019800" cy="57229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1D521-71BA-4245-971A-AB5BEEF5A16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17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9750" y="1196975"/>
            <a:ext cx="3673475" cy="398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365625" y="1196975"/>
            <a:ext cx="3673475" cy="398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42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690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549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318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17270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53019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6" descr="메인표지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27" descr="속지1_컬러라인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157"/>
          <a:stretch>
            <a:fillRect/>
          </a:stretch>
        </p:blipFill>
        <p:spPr bwMode="auto">
          <a:xfrm>
            <a:off x="0" y="0"/>
            <a:ext cx="900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28" descr="속지1_라인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4" r="63385"/>
          <a:stretch>
            <a:fillRect/>
          </a:stretch>
        </p:blipFill>
        <p:spPr bwMode="auto">
          <a:xfrm>
            <a:off x="755650" y="0"/>
            <a:ext cx="25923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29" descr="속지1_라인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55" t="75209"/>
          <a:stretch>
            <a:fillRect/>
          </a:stretch>
        </p:blipFill>
        <p:spPr bwMode="auto">
          <a:xfrm>
            <a:off x="7667625" y="5157788"/>
            <a:ext cx="1476375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2163" y="0"/>
            <a:ext cx="54197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162050"/>
            <a:ext cx="7600950" cy="48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  <p:sldLayoutId id="214748418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362E2A"/>
          </a:solidFill>
          <a:latin typeface="맑은 고딕" pitchFamily="50" charset="-127"/>
          <a:ea typeface="맑은 고딕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362E2A"/>
          </a:solidFill>
          <a:latin typeface="맑은 고딕" pitchFamily="50" charset="-127"/>
          <a:ea typeface="맑은 고딕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362E2A"/>
          </a:solidFill>
          <a:latin typeface="맑은 고딕" pitchFamily="50" charset="-127"/>
          <a:ea typeface="맑은 고딕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362E2A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292929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292929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292929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292929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rgbClr val="362E2A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rgbClr val="362E2A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rgbClr val="362E2A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rgbClr val="362E2A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4" descr="메인표지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35" descr="속지2_라인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741"/>
          <a:stretch>
            <a:fillRect/>
          </a:stretch>
        </p:blipFill>
        <p:spPr bwMode="auto">
          <a:xfrm>
            <a:off x="0" y="4508500"/>
            <a:ext cx="91440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36" descr="속지2_컬러라인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246"/>
          <a:stretch>
            <a:fillRect/>
          </a:stretch>
        </p:blipFill>
        <p:spPr bwMode="auto">
          <a:xfrm>
            <a:off x="0" y="0"/>
            <a:ext cx="91440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165225"/>
            <a:ext cx="778668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-9525"/>
            <a:ext cx="65468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232323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232323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232323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232323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232323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292929"/>
          </a:solidFill>
          <a:latin typeface="맑은 고딕" pitchFamily="50" charset="-127"/>
          <a:ea typeface="맑은 고딕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292929"/>
          </a:solidFill>
          <a:latin typeface="맑은 고딕" pitchFamily="50" charset="-127"/>
          <a:ea typeface="맑은 고딕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292929"/>
          </a:solidFill>
          <a:latin typeface="맑은 고딕" pitchFamily="50" charset="-127"/>
          <a:ea typeface="맑은 고딕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292929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rgbClr val="232323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232323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232323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232323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232323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rgbClr val="292929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rgbClr val="292929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rgbClr val="292929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rgbClr val="292929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5" descr="메인표지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96" descr="속지3_느낌표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73"/>
          <a:stretch>
            <a:fillRect/>
          </a:stretch>
        </p:blipFill>
        <p:spPr bwMode="auto">
          <a:xfrm>
            <a:off x="7596188" y="0"/>
            <a:ext cx="15478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97" descr="속지3_라인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06"/>
          <a:stretch>
            <a:fillRect/>
          </a:stretch>
        </p:blipFill>
        <p:spPr bwMode="auto">
          <a:xfrm>
            <a:off x="0" y="4581525"/>
            <a:ext cx="91440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8" descr="속지3_상단라인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92" b="81505"/>
          <a:stretch>
            <a:fillRect/>
          </a:stretch>
        </p:blipFill>
        <p:spPr bwMode="auto">
          <a:xfrm>
            <a:off x="0" y="692150"/>
            <a:ext cx="91440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0"/>
            <a:ext cx="67087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b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b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b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BE996AAB-0AD1-4124-AE0B-4346CF542CF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5475" y="11588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201" r:id="rId3"/>
    <p:sldLayoutId id="2147484202" r:id="rId4"/>
    <p:sldLayoutId id="2147484203" r:id="rId5"/>
    <p:sldLayoutId id="2147484204" r:id="rId6"/>
    <p:sldLayoutId id="2147484205" r:id="rId7"/>
    <p:sldLayoutId id="2147484206" r:id="rId8"/>
    <p:sldLayoutId id="2147484207" r:id="rId9"/>
    <p:sldLayoutId id="2147484208" r:id="rId10"/>
    <p:sldLayoutId id="214748420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262626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262626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262626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262626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362E2A"/>
          </a:solidFill>
          <a:latin typeface="맑은 고딕" pitchFamily="50" charset="-127"/>
          <a:ea typeface="맑은 고딕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362E2A"/>
          </a:solidFill>
          <a:latin typeface="맑은 고딕" pitchFamily="50" charset="-127"/>
          <a:ea typeface="맑은 고딕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362E2A"/>
          </a:solidFill>
          <a:latin typeface="맑은 고딕" pitchFamily="50" charset="-127"/>
          <a:ea typeface="맑은 고딕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362E2A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2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rgbClr val="362E2A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rgbClr val="362E2A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rgbClr val="362E2A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rgbClr val="362E2A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bufs.ac.kr/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1"/>
          <p:cNvSpPr txBox="1">
            <a:spLocks noChangeArrowheads="1"/>
          </p:cNvSpPr>
          <p:nvPr/>
        </p:nvSpPr>
        <p:spPr bwMode="auto">
          <a:xfrm>
            <a:off x="323528" y="1850048"/>
            <a:ext cx="849694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 b="1" smtClean="0">
                <a:solidFill>
                  <a:srgbClr val="262626"/>
                </a:solidFill>
                <a:latin typeface="Arial" charset="0"/>
                <a:ea typeface="HY견고딕" pitchFamily="18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362E2A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362E2A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362E2A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362E2A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ko-KR" sz="4000" kern="0" dirty="0" smtClean="0">
                <a:latin typeface="+mn-ea"/>
                <a:ea typeface="+mn-ea"/>
              </a:rPr>
              <a:t>2017</a:t>
            </a:r>
            <a:r>
              <a:rPr lang="ko-KR" altLang="en-US" sz="4000" kern="0" dirty="0" smtClean="0">
                <a:latin typeface="+mn-ea"/>
                <a:ea typeface="+mn-ea"/>
              </a:rPr>
              <a:t>학년도 </a:t>
            </a:r>
            <a:r>
              <a:rPr lang="en-US" altLang="ko-KR" sz="4000" kern="0" dirty="0" smtClean="0">
                <a:latin typeface="+mn-ea"/>
                <a:ea typeface="+mn-ea"/>
              </a:rPr>
              <a:t>1</a:t>
            </a:r>
            <a:r>
              <a:rPr lang="ko-KR" altLang="en-US" sz="4000" kern="0" dirty="0" smtClean="0">
                <a:latin typeface="+mn-ea"/>
                <a:ea typeface="+mn-ea"/>
              </a:rPr>
              <a:t>학기</a:t>
            </a:r>
            <a:endParaRPr lang="en-US" altLang="ko-KR" sz="4000" kern="0" dirty="0" smtClean="0">
              <a:latin typeface="+mn-ea"/>
              <a:ea typeface="+mn-ea"/>
            </a:endParaRPr>
          </a:p>
          <a:p>
            <a:pPr eaLnBrk="1" hangingPunct="1">
              <a:lnSpc>
                <a:spcPct val="150000"/>
              </a:lnSpc>
            </a:pPr>
            <a:r>
              <a:rPr lang="ko-KR" altLang="en-US" sz="4000" kern="0" dirty="0" smtClean="0">
                <a:latin typeface="+mn-ea"/>
                <a:ea typeface="+mn-ea"/>
              </a:rPr>
              <a:t>영어학부 신입생 </a:t>
            </a:r>
            <a:r>
              <a:rPr lang="ko-KR" altLang="en-US" sz="4000" kern="0" dirty="0" smtClean="0">
                <a:latin typeface="+mn-ea"/>
                <a:ea typeface="+mn-ea"/>
              </a:rPr>
              <a:t>수강신청 </a:t>
            </a:r>
            <a:r>
              <a:rPr lang="ko-KR" altLang="en-US" sz="4000" kern="0" dirty="0" smtClean="0">
                <a:latin typeface="+mn-ea"/>
                <a:ea typeface="+mn-ea"/>
              </a:rPr>
              <a:t>가이</a:t>
            </a:r>
            <a:r>
              <a:rPr lang="ko-KR" altLang="en-US" sz="4000" kern="0" dirty="0">
                <a:latin typeface="+mn-ea"/>
                <a:ea typeface="+mn-ea"/>
              </a:rPr>
              <a:t>드</a:t>
            </a:r>
            <a:endParaRPr lang="en-US" altLang="ko-KR" sz="4000" kern="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467544" y="980728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latinLnBrk="1" hangingPunct="1">
              <a:lnSpc>
                <a:spcPts val="2000"/>
              </a:lnSpc>
              <a:defRPr/>
            </a:pP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수강신청기간</a:t>
            </a:r>
            <a:endParaRPr lang="en-US" altLang="ko-KR" sz="2000" dirty="0" smtClean="0">
              <a:solidFill>
                <a:srgbClr val="FF0000"/>
              </a:solidFill>
              <a:latin typeface="+mn-ea"/>
            </a:endParaRPr>
          </a:p>
          <a:p>
            <a:pPr marL="342900" indent="-342900" eaLnBrk="1" latinLnBrk="1" hangingPunct="1">
              <a:lnSpc>
                <a:spcPts val="2000"/>
              </a:lnSpc>
              <a:defRPr/>
            </a:pPr>
            <a:endParaRPr lang="en-US" altLang="ko-KR" sz="2000" dirty="0" smtClean="0">
              <a:solidFill>
                <a:srgbClr val="FF0000"/>
              </a:solidFill>
              <a:latin typeface="+mn-ea"/>
            </a:endParaRPr>
          </a:p>
          <a:p>
            <a:pPr marL="342900" indent="-342900" eaLnBrk="1" latinLnBrk="1" hangingPunct="1">
              <a:lnSpc>
                <a:spcPts val="2000"/>
              </a:lnSpc>
              <a:defRPr/>
            </a:pPr>
            <a:endParaRPr lang="en-US" altLang="ko-KR" sz="2000" u="sng" dirty="0" smtClean="0">
              <a:solidFill>
                <a:srgbClr val="FF0000"/>
              </a:solidFill>
              <a:latin typeface="+mn-ea"/>
            </a:endParaRPr>
          </a:p>
          <a:p>
            <a:pPr marL="342900" indent="-342900" eaLnBrk="1" latinLnBrk="1" hangingPunct="1">
              <a:lnSpc>
                <a:spcPts val="2000"/>
              </a:lnSpc>
              <a:defRPr/>
            </a:pPr>
            <a:r>
              <a:rPr lang="en-US" altLang="ko-KR" sz="2000" u="sng" dirty="0" smtClean="0">
                <a:solidFill>
                  <a:srgbClr val="FF0000"/>
                </a:solidFill>
                <a:latin typeface="+mn-ea"/>
              </a:rPr>
              <a:t>20</a:t>
            </a:r>
            <a:r>
              <a:rPr lang="en-US" altLang="ko-KR" sz="2000" u="sng" dirty="0">
                <a:solidFill>
                  <a:srgbClr val="FF0000"/>
                </a:solidFill>
                <a:latin typeface="+mn-ea"/>
              </a:rPr>
              <a:t>(</a:t>
            </a:r>
            <a:r>
              <a:rPr lang="ko-KR" altLang="en-US" sz="2000" u="sng" dirty="0">
                <a:solidFill>
                  <a:srgbClr val="FF0000"/>
                </a:solidFill>
                <a:latin typeface="+mn-ea"/>
              </a:rPr>
              <a:t>월</a:t>
            </a:r>
            <a:r>
              <a:rPr lang="en-US" altLang="ko-KR" sz="2000" u="sng" dirty="0">
                <a:solidFill>
                  <a:srgbClr val="FF0000"/>
                </a:solidFill>
                <a:latin typeface="+mn-ea"/>
              </a:rPr>
              <a:t>) 09:00</a:t>
            </a:r>
            <a:r>
              <a:rPr lang="en-US" altLang="ko-KR" sz="2000" u="sng" dirty="0">
                <a:latin typeface="+mn-ea"/>
              </a:rPr>
              <a:t>~17:00 [1</a:t>
            </a:r>
            <a:r>
              <a:rPr lang="ko-KR" altLang="en-US" sz="2000" u="sng" dirty="0">
                <a:latin typeface="+mn-ea"/>
              </a:rPr>
              <a:t>학년 수강신청일</a:t>
            </a:r>
            <a:r>
              <a:rPr lang="en-US" altLang="ko-KR" sz="2000" u="sng" dirty="0">
                <a:latin typeface="+mn-ea"/>
              </a:rPr>
              <a:t>] </a:t>
            </a:r>
            <a:r>
              <a:rPr lang="en-US" altLang="ko-KR" sz="2000" u="sng" dirty="0" smtClean="0">
                <a:latin typeface="+mn-ea"/>
              </a:rPr>
              <a:t> </a:t>
            </a:r>
          </a:p>
          <a:p>
            <a:pPr marL="342900" indent="-342900" eaLnBrk="1" latinLnBrk="1" hangingPunct="1">
              <a:lnSpc>
                <a:spcPts val="2000"/>
              </a:lnSpc>
              <a:defRPr/>
            </a:pPr>
            <a:endParaRPr lang="en-US" altLang="ko-KR" sz="2000" u="sng" dirty="0" smtClean="0">
              <a:latin typeface="+mn-ea"/>
            </a:endParaRPr>
          </a:p>
          <a:p>
            <a:pPr marL="342900" indent="-342900" eaLnBrk="1" latinLnBrk="1" hangingPunct="1">
              <a:lnSpc>
                <a:spcPts val="2000"/>
              </a:lnSpc>
              <a:defRPr/>
            </a:pPr>
            <a:r>
              <a:rPr lang="en-US" altLang="ko-KR" sz="2000" dirty="0" smtClean="0">
                <a:latin typeface="+mn-ea"/>
              </a:rPr>
              <a:t>24</a:t>
            </a:r>
            <a:r>
              <a:rPr lang="en-US" altLang="ko-KR" sz="2000" dirty="0">
                <a:latin typeface="+mn-ea"/>
              </a:rPr>
              <a:t>(</a:t>
            </a:r>
            <a:r>
              <a:rPr lang="ko-KR" altLang="en-US" sz="2000" dirty="0">
                <a:latin typeface="+mn-ea"/>
              </a:rPr>
              <a:t>금</a:t>
            </a:r>
            <a:r>
              <a:rPr lang="en-US" altLang="ko-KR" sz="2000" dirty="0">
                <a:latin typeface="+mn-ea"/>
              </a:rPr>
              <a:t>) 09:00~17:00 [</a:t>
            </a:r>
            <a:r>
              <a:rPr lang="ko-KR" altLang="en-US" sz="2000" dirty="0">
                <a:latin typeface="+mn-ea"/>
              </a:rPr>
              <a:t>전체학년 수강신청일</a:t>
            </a:r>
            <a:r>
              <a:rPr lang="en-US" altLang="ko-KR" sz="2000" dirty="0" smtClean="0">
                <a:latin typeface="+mn-ea"/>
              </a:rPr>
              <a:t>]</a:t>
            </a:r>
          </a:p>
          <a:p>
            <a:pPr marL="342900" indent="-342900" eaLnBrk="1" latinLnBrk="1" hangingPunct="1">
              <a:lnSpc>
                <a:spcPts val="2000"/>
              </a:lnSpc>
              <a:defRPr/>
            </a:pPr>
            <a:endParaRPr lang="en-US" altLang="ko-KR" sz="2000" dirty="0" smtClean="0">
              <a:solidFill>
                <a:schemeClr val="accent4"/>
              </a:solidFill>
              <a:latin typeface="+mn-ea"/>
            </a:endParaRPr>
          </a:p>
          <a:p>
            <a:pPr marL="342900" indent="-342900" eaLnBrk="1" latinLnBrk="1" hangingPunct="1">
              <a:lnSpc>
                <a:spcPts val="2000"/>
              </a:lnSpc>
              <a:defRPr/>
            </a:pPr>
            <a:endParaRPr lang="en-US" altLang="ko-KR" sz="2000" dirty="0">
              <a:solidFill>
                <a:schemeClr val="accent4"/>
              </a:solidFill>
              <a:latin typeface="+mn-ea"/>
            </a:endParaRPr>
          </a:p>
          <a:p>
            <a:pPr marL="342900" indent="-342900" eaLnBrk="1" latinLnBrk="1" hangingPunct="1">
              <a:lnSpc>
                <a:spcPts val="2000"/>
              </a:lnSpc>
              <a:defRPr/>
            </a:pPr>
            <a:endParaRPr lang="en-US" altLang="ko-KR" sz="2000" dirty="0" smtClean="0">
              <a:solidFill>
                <a:schemeClr val="accent4"/>
              </a:solidFill>
              <a:latin typeface="+mn-ea"/>
            </a:endParaRPr>
          </a:p>
          <a:p>
            <a:pPr marL="342900" indent="-342900" eaLnBrk="1" latinLnBrk="1" hangingPunct="1">
              <a:lnSpc>
                <a:spcPts val="2000"/>
              </a:lnSpc>
              <a:defRPr/>
            </a:pPr>
            <a:endParaRPr lang="en-US" altLang="ko-KR" sz="2000" dirty="0" smtClean="0">
              <a:solidFill>
                <a:schemeClr val="accent4"/>
              </a:solidFill>
              <a:latin typeface="+mn-ea"/>
            </a:endParaRPr>
          </a:p>
          <a:p>
            <a:pPr marL="342900" indent="-342900" eaLnBrk="1" latinLnBrk="1" hangingPunct="1">
              <a:lnSpc>
                <a:spcPts val="2000"/>
              </a:lnSpc>
              <a:defRPr/>
            </a:pPr>
            <a:endParaRPr lang="en-US" altLang="ko-KR" sz="2000" dirty="0" smtClean="0">
              <a:solidFill>
                <a:schemeClr val="accent4"/>
              </a:solidFill>
              <a:latin typeface="+mn-ea"/>
            </a:endParaRPr>
          </a:p>
          <a:p>
            <a:pPr marL="342900" indent="-342900" eaLnBrk="1" latinLnBrk="1" hangingPunct="1">
              <a:lnSpc>
                <a:spcPts val="2000"/>
              </a:lnSpc>
              <a:defRPr/>
            </a:pPr>
            <a:endParaRPr lang="en-US" altLang="ko-KR" sz="2000" dirty="0">
              <a:solidFill>
                <a:schemeClr val="accent4"/>
              </a:solidFill>
              <a:latin typeface="+mn-ea"/>
            </a:endParaRPr>
          </a:p>
          <a:p>
            <a:pPr marL="342900" indent="-342900" eaLnBrk="1" latinLnBrk="1" hangingPunct="1">
              <a:lnSpc>
                <a:spcPts val="2000"/>
              </a:lnSpc>
              <a:defRPr/>
            </a:pPr>
            <a:r>
              <a:rPr lang="ko-KR" altLang="en-US" sz="2000" dirty="0" smtClean="0">
                <a:solidFill>
                  <a:schemeClr val="accent4"/>
                </a:solidFill>
                <a:latin typeface="+mn-ea"/>
              </a:rPr>
              <a:t>수강신청 정정기간</a:t>
            </a:r>
            <a:endParaRPr lang="en-US" altLang="ko-KR" sz="2000" dirty="0" smtClean="0">
              <a:solidFill>
                <a:schemeClr val="accent4"/>
              </a:solidFill>
              <a:latin typeface="+mn-ea"/>
            </a:endParaRPr>
          </a:p>
          <a:p>
            <a:pPr marL="342900" indent="-342900" eaLnBrk="1" latinLnBrk="1" hangingPunct="1">
              <a:lnSpc>
                <a:spcPts val="2000"/>
              </a:lnSpc>
              <a:defRPr/>
            </a:pPr>
            <a:endParaRPr lang="en-US" altLang="ko-KR" sz="2000" dirty="0" smtClean="0">
              <a:solidFill>
                <a:schemeClr val="accent4"/>
              </a:solidFill>
              <a:latin typeface="+mn-ea"/>
            </a:endParaRPr>
          </a:p>
          <a:p>
            <a:pPr marL="342900" indent="-342900" eaLnBrk="1" latinLnBrk="1" hangingPunct="1">
              <a:lnSpc>
                <a:spcPts val="2000"/>
              </a:lnSpc>
              <a:defRPr/>
            </a:pPr>
            <a:endParaRPr lang="en-US" altLang="ko-KR" sz="2000" dirty="0">
              <a:solidFill>
                <a:schemeClr val="accent4"/>
              </a:solidFill>
              <a:latin typeface="+mn-ea"/>
            </a:endParaRPr>
          </a:p>
          <a:p>
            <a:pPr marL="342900" indent="-342900" eaLnBrk="1" latinLnBrk="1" hangingPunct="1">
              <a:lnSpc>
                <a:spcPts val="2000"/>
              </a:lnSpc>
              <a:defRPr/>
            </a:pPr>
            <a:r>
              <a:rPr lang="en-US" altLang="ko-KR" sz="2000" dirty="0" smtClean="0">
                <a:solidFill>
                  <a:schemeClr val="accent4"/>
                </a:solidFill>
                <a:latin typeface="+mn-ea"/>
              </a:rPr>
              <a:t>3</a:t>
            </a:r>
            <a:r>
              <a:rPr lang="en-US" altLang="ko-KR" sz="2000" dirty="0">
                <a:solidFill>
                  <a:schemeClr val="accent4"/>
                </a:solidFill>
                <a:latin typeface="+mn-ea"/>
              </a:rPr>
              <a:t>. 7(</a:t>
            </a:r>
            <a:r>
              <a:rPr lang="ko-KR" altLang="en-US" sz="2000" dirty="0">
                <a:solidFill>
                  <a:schemeClr val="accent4"/>
                </a:solidFill>
                <a:latin typeface="+mn-ea"/>
              </a:rPr>
              <a:t>화</a:t>
            </a:r>
            <a:r>
              <a:rPr lang="en-US" altLang="ko-KR" sz="2000" dirty="0">
                <a:solidFill>
                  <a:schemeClr val="accent4"/>
                </a:solidFill>
                <a:latin typeface="+mn-ea"/>
              </a:rPr>
              <a:t>) 09:00~17:00 [1, 2</a:t>
            </a:r>
            <a:r>
              <a:rPr lang="ko-KR" altLang="en-US" sz="2000" dirty="0" smtClean="0">
                <a:solidFill>
                  <a:schemeClr val="accent4"/>
                </a:solidFill>
                <a:latin typeface="+mn-ea"/>
              </a:rPr>
              <a:t>학년</a:t>
            </a:r>
            <a:r>
              <a:rPr lang="en-US" altLang="ko-KR" sz="2000" dirty="0" smtClean="0">
                <a:solidFill>
                  <a:schemeClr val="accent4"/>
                </a:solidFill>
                <a:latin typeface="+mn-ea"/>
              </a:rPr>
              <a:t>]  </a:t>
            </a:r>
          </a:p>
          <a:p>
            <a:pPr marL="342900" indent="-342900" eaLnBrk="1" latinLnBrk="1" hangingPunct="1">
              <a:lnSpc>
                <a:spcPts val="2000"/>
              </a:lnSpc>
              <a:defRPr/>
            </a:pPr>
            <a:endParaRPr lang="en-US" altLang="ko-KR" sz="2000" dirty="0" smtClean="0">
              <a:solidFill>
                <a:schemeClr val="accent4"/>
              </a:solidFill>
              <a:latin typeface="+mn-ea"/>
            </a:endParaRPr>
          </a:p>
          <a:p>
            <a:pPr marL="342900" indent="-342900" eaLnBrk="1" latinLnBrk="1" hangingPunct="1">
              <a:lnSpc>
                <a:spcPts val="2000"/>
              </a:lnSpc>
              <a:defRPr/>
            </a:pPr>
            <a:r>
              <a:rPr lang="en-US" altLang="ko-KR" sz="2000" dirty="0" smtClean="0">
                <a:solidFill>
                  <a:schemeClr val="accent4"/>
                </a:solidFill>
                <a:latin typeface="+mn-ea"/>
              </a:rPr>
              <a:t>3</a:t>
            </a:r>
            <a:r>
              <a:rPr lang="en-US" altLang="ko-KR" sz="2000" dirty="0">
                <a:solidFill>
                  <a:schemeClr val="accent4"/>
                </a:solidFill>
                <a:latin typeface="+mn-ea"/>
              </a:rPr>
              <a:t>. 8(</a:t>
            </a:r>
            <a:r>
              <a:rPr lang="ko-KR" altLang="en-US" sz="2000" dirty="0">
                <a:solidFill>
                  <a:schemeClr val="accent4"/>
                </a:solidFill>
                <a:latin typeface="+mn-ea"/>
              </a:rPr>
              <a:t>수</a:t>
            </a:r>
            <a:r>
              <a:rPr lang="en-US" altLang="ko-KR" sz="2000" dirty="0">
                <a:solidFill>
                  <a:schemeClr val="accent4"/>
                </a:solidFill>
                <a:latin typeface="+mn-ea"/>
              </a:rPr>
              <a:t>) </a:t>
            </a:r>
            <a:r>
              <a:rPr lang="en-US" altLang="ko-KR" sz="2000" dirty="0" smtClean="0">
                <a:solidFill>
                  <a:schemeClr val="accent4"/>
                </a:solidFill>
                <a:latin typeface="+mn-ea"/>
              </a:rPr>
              <a:t>09:00~17:00 [</a:t>
            </a:r>
            <a:r>
              <a:rPr lang="ko-KR" altLang="en-US" sz="2000" dirty="0" smtClean="0">
                <a:solidFill>
                  <a:schemeClr val="accent4"/>
                </a:solidFill>
                <a:latin typeface="+mn-ea"/>
              </a:rPr>
              <a:t>전체학년</a:t>
            </a:r>
            <a:r>
              <a:rPr lang="en-US" altLang="ko-KR" sz="2000" dirty="0" smtClean="0">
                <a:solidFill>
                  <a:schemeClr val="accent4"/>
                </a:solidFill>
                <a:latin typeface="+mn-ea"/>
              </a:rPr>
              <a:t>]</a:t>
            </a:r>
            <a:endParaRPr lang="en-US" altLang="ko-KR" sz="2000" dirty="0">
              <a:solidFill>
                <a:schemeClr val="accent4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2697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1"/>
          <p:cNvSpPr>
            <a:spLocks noGrp="1" noChangeArrowheads="1"/>
          </p:cNvSpPr>
          <p:nvPr>
            <p:ph type="title"/>
          </p:nvPr>
        </p:nvSpPr>
        <p:spPr>
          <a:xfrm>
            <a:off x="179388" y="144115"/>
            <a:ext cx="7685087" cy="836613"/>
          </a:xfrm>
        </p:spPr>
        <p:txBody>
          <a:bodyPr/>
          <a:lstStyle/>
          <a:p>
            <a:pPr eaLnBrk="1" hangingPunct="1"/>
            <a:r>
              <a:rPr lang="ko-KR" altLang="en-US" sz="2400" dirty="0" smtClean="0">
                <a:latin typeface="+mn-ea"/>
                <a:ea typeface="+mn-ea"/>
              </a:rPr>
              <a:t>수강신청 전 준비사항</a:t>
            </a:r>
            <a:endParaRPr lang="en-US" altLang="ko-KR" sz="2400" dirty="0" smtClean="0">
              <a:latin typeface="+mn-ea"/>
              <a:ea typeface="+mn-ea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84300" y="796702"/>
            <a:ext cx="564515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latinLnBrk="1" hangingPunct="1">
              <a:defRPr/>
            </a:pPr>
            <a:r>
              <a:rPr lang="en-US" altLang="ko-KR" sz="1600" dirty="0">
                <a:latin typeface="Arial" charset="0"/>
              </a:rPr>
              <a:t>     </a:t>
            </a:r>
            <a:r>
              <a:rPr lang="ko-KR" altLang="en-US" dirty="0">
                <a:latin typeface="Arial" charset="0"/>
              </a:rPr>
              <a:t>우리대학 홈페이지</a:t>
            </a:r>
            <a:r>
              <a:rPr lang="en-US" altLang="ko-KR" dirty="0">
                <a:latin typeface="Arial" charset="0"/>
              </a:rPr>
              <a:t>(</a:t>
            </a:r>
            <a:r>
              <a:rPr lang="en-US" altLang="ko-KR" dirty="0">
                <a:latin typeface="Arial" charset="0"/>
                <a:hlinkClick r:id="rId2"/>
              </a:rPr>
              <a:t>http://</a:t>
            </a:r>
            <a:r>
              <a:rPr lang="en-US" altLang="ko-KR" sz="2000" u="sng" dirty="0">
                <a:latin typeface="Arial" charset="0"/>
                <a:hlinkClick r:id="rId2"/>
              </a:rPr>
              <a:t>www.bufs.ac.kr</a:t>
            </a:r>
            <a:r>
              <a:rPr lang="en-US" altLang="ko-KR" dirty="0">
                <a:latin typeface="Arial" charset="0"/>
              </a:rPr>
              <a:t>)</a:t>
            </a:r>
            <a:r>
              <a:rPr lang="ko-KR" altLang="en-US" dirty="0">
                <a:latin typeface="Arial" charset="0"/>
              </a:rPr>
              <a:t>에 접속한다</a:t>
            </a:r>
            <a:r>
              <a:rPr lang="en-US" altLang="ko-KR" dirty="0">
                <a:latin typeface="Arial" charset="0"/>
              </a:rPr>
              <a:t>.</a:t>
            </a: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5280025" y="1989138"/>
            <a:ext cx="3324225" cy="12620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1400" b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>
              <a:defRPr kumimoji="1" sz="1400" b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>
              <a:defRPr kumimoji="1" sz="1400" b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>
              <a:defRPr kumimoji="1" sz="1400" b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>
              <a:defRPr kumimoji="1" sz="1400" b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latinLnBrk="1" hangingPunct="1"/>
            <a:r>
              <a:rPr lang="ko-KR" altLang="en-US" dirty="0"/>
              <a:t>♣ </a:t>
            </a:r>
            <a:r>
              <a:rPr lang="ko-KR" altLang="en-US" dirty="0" err="1"/>
              <a:t>학번찾기</a:t>
            </a:r>
            <a:endParaRPr lang="en-US" altLang="ko-KR" dirty="0"/>
          </a:p>
          <a:p>
            <a:pPr eaLnBrk="1" latinLnBrk="1" hangingPunct="1"/>
            <a:r>
              <a:rPr lang="en-US" altLang="ko-KR" dirty="0"/>
              <a:t>  </a:t>
            </a:r>
            <a:r>
              <a:rPr lang="ko-KR" altLang="en-US" sz="1200" dirty="0" err="1"/>
              <a:t>학번찾기</a:t>
            </a:r>
            <a:r>
              <a:rPr lang="ko-KR" altLang="en-US" sz="1200" dirty="0"/>
              <a:t> 버튼을 클릭하면 아래의 학번조회 창이 뜨고</a:t>
            </a:r>
            <a:r>
              <a:rPr lang="en-US" altLang="ko-KR" sz="1200" dirty="0"/>
              <a:t>, </a:t>
            </a:r>
            <a:r>
              <a:rPr lang="ko-KR" altLang="en-US" sz="1200" dirty="0"/>
              <a:t>주민번호를 입력하면 학번을 검색할 수 있다</a:t>
            </a:r>
            <a:endParaRPr lang="en-US" altLang="ko-KR" sz="1200" dirty="0"/>
          </a:p>
          <a:p>
            <a:pPr eaLnBrk="1" latinLnBrk="1" hangingPunct="1"/>
            <a:r>
              <a:rPr lang="en-US" altLang="ko-KR" sz="1200" dirty="0"/>
              <a:t> </a:t>
            </a:r>
          </a:p>
          <a:p>
            <a:pPr eaLnBrk="1" latinLnBrk="1" hangingPunct="1"/>
            <a:r>
              <a:rPr lang="en-US" altLang="ko-KR" sz="1200" dirty="0">
                <a:solidFill>
                  <a:srgbClr val="FF0000"/>
                </a:solidFill>
              </a:rPr>
              <a:t>☞ </a:t>
            </a:r>
            <a:r>
              <a:rPr lang="ko-KR" altLang="en-US" sz="1200" dirty="0">
                <a:solidFill>
                  <a:srgbClr val="FF0000"/>
                </a:solidFill>
              </a:rPr>
              <a:t>최초의 비밀번호는 생년월일 </a:t>
            </a:r>
            <a:r>
              <a:rPr lang="en-US" altLang="ko-KR" sz="1200" dirty="0">
                <a:solidFill>
                  <a:srgbClr val="FF0000"/>
                </a:solidFill>
              </a:rPr>
              <a:t>6</a:t>
            </a:r>
            <a:r>
              <a:rPr lang="ko-KR" altLang="en-US" sz="1200" dirty="0">
                <a:solidFill>
                  <a:srgbClr val="FF0000"/>
                </a:solidFill>
              </a:rPr>
              <a:t>자리입니다</a:t>
            </a:r>
            <a:r>
              <a:rPr lang="en-US" altLang="ko-KR" sz="1200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1024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1481286"/>
            <a:ext cx="4333875" cy="49720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1C1C1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2F2F2D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오른쪽 화살표 4"/>
          <p:cNvSpPr/>
          <p:nvPr/>
        </p:nvSpPr>
        <p:spPr bwMode="auto">
          <a:xfrm>
            <a:off x="4644008" y="4581128"/>
            <a:ext cx="1008112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46" y="742950"/>
            <a:ext cx="8620125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220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903056"/>
              </p:ext>
            </p:extLst>
          </p:nvPr>
        </p:nvGraphicFramePr>
        <p:xfrm>
          <a:off x="2123728" y="764704"/>
          <a:ext cx="4689504" cy="5174036"/>
        </p:xfrm>
        <a:graphic>
          <a:graphicData uri="http://schemas.openxmlformats.org/drawingml/2006/table">
            <a:tbl>
              <a:tblPr/>
              <a:tblGrid>
                <a:gridCol w="555066"/>
                <a:gridCol w="689073"/>
                <a:gridCol w="689073"/>
                <a:gridCol w="689073"/>
                <a:gridCol w="689073"/>
                <a:gridCol w="689073"/>
                <a:gridCol w="689073"/>
              </a:tblGrid>
              <a:tr h="36957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시간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월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화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수</a:t>
                      </a: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목</a:t>
                      </a: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금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7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  <a:endParaRPr 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09:00~10:00</a:t>
                      </a:r>
                      <a:endParaRPr 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7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  <a:endParaRPr 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10:00~11:00</a:t>
                      </a:r>
                      <a:endParaRPr 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7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  <a:endParaRPr 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11:00~12:00</a:t>
                      </a:r>
                      <a:endParaRPr 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7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  <a:endParaRPr 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12:00~13:00</a:t>
                      </a:r>
                      <a:endParaRPr 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7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</a:t>
                      </a:r>
                      <a:endParaRPr 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13:00~14:00</a:t>
                      </a:r>
                      <a:endParaRPr 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7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</a:t>
                      </a:r>
                      <a:endParaRPr 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14:00~15:00</a:t>
                      </a:r>
                      <a:endParaRPr 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7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</a:t>
                      </a:r>
                      <a:endParaRPr 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15:00~16:00</a:t>
                      </a:r>
                      <a:endParaRPr 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7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  <a:endParaRPr 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16:00~17:00</a:t>
                      </a:r>
                      <a:endParaRPr 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7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</a:t>
                      </a:r>
                      <a:endParaRPr 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17:00~18:00</a:t>
                      </a:r>
                      <a:endParaRPr 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7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</a:t>
                      </a:r>
                      <a:endParaRPr 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18:00~19:00</a:t>
                      </a:r>
                      <a:endParaRPr 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957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</a:t>
                      </a:r>
                      <a:endParaRPr 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19:00~20:00</a:t>
                      </a:r>
                      <a:endParaRPr 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957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</a:t>
                      </a:r>
                      <a:endParaRPr 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20:00~21:00</a:t>
                      </a:r>
                      <a:endParaRPr 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957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13</a:t>
                      </a:r>
                      <a:endParaRPr 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21:00~22:00</a:t>
                      </a:r>
                      <a:endParaRPr 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264" marR="58264" marT="29132" marB="29132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97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946623"/>
              </p:ext>
            </p:extLst>
          </p:nvPr>
        </p:nvGraphicFramePr>
        <p:xfrm>
          <a:off x="539552" y="522521"/>
          <a:ext cx="3096344" cy="5832649"/>
        </p:xfrm>
        <a:graphic>
          <a:graphicData uri="http://schemas.openxmlformats.org/drawingml/2006/table">
            <a:tbl>
              <a:tblPr/>
              <a:tblGrid>
                <a:gridCol w="2213471"/>
                <a:gridCol w="882873"/>
              </a:tblGrid>
              <a:tr h="37775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학기</a:t>
                      </a: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7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신청과목명</a:t>
                      </a: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학점</a:t>
                      </a: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49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채플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I(1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학점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549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대학생활과미래설계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</a:t>
                      </a: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109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College English 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또는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English Pathfinder I</a:t>
                      </a: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나를바꾸는글쓰기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(2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학점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53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아르케기초역량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선택과목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(2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학점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2</a:t>
                      </a:r>
                      <a:endParaRPr lang="ko-KR" altLang="en-US" sz="1100" b="1" dirty="0"/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학부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과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의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전공기본 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</a:t>
                      </a: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>
            <a:off x="4572000" y="1340768"/>
            <a:ext cx="3185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총 </a:t>
            </a:r>
            <a:r>
              <a:rPr lang="en-US" altLang="ko-K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</a:t>
            </a:r>
            <a:r>
              <a:rPr lang="ko-KR" alt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학점</a:t>
            </a:r>
            <a:endParaRPr lang="en-US" altLang="ko-K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580319"/>
              </p:ext>
            </p:extLst>
          </p:nvPr>
        </p:nvGraphicFramePr>
        <p:xfrm>
          <a:off x="5004048" y="3789040"/>
          <a:ext cx="3744416" cy="2448273"/>
        </p:xfrm>
        <a:graphic>
          <a:graphicData uri="http://schemas.openxmlformats.org/drawingml/2006/table">
            <a:tbl>
              <a:tblPr/>
              <a:tblGrid>
                <a:gridCol w="794654"/>
                <a:gridCol w="2949762"/>
              </a:tblGrid>
              <a:tr h="3140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-50" dirty="0" err="1">
                          <a:solidFill>
                            <a:srgbClr val="000000"/>
                          </a:solidFill>
                          <a:effectLst/>
                          <a:ea typeface="한컴바탕"/>
                        </a:rPr>
                        <a:t>연번</a:t>
                      </a:r>
                      <a:endParaRPr lang="ko-KR" altLang="en-US" sz="1050" kern="0" spc="-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-50" dirty="0">
                          <a:solidFill>
                            <a:srgbClr val="000000"/>
                          </a:solidFill>
                          <a:effectLst/>
                          <a:ea typeface="한컴바탕"/>
                        </a:rPr>
                        <a:t>과목명</a:t>
                      </a:r>
                      <a:endParaRPr lang="ko-KR" altLang="en-US" sz="1050" kern="0" spc="-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048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한컴바탕"/>
                        </a:rPr>
                        <a:t>1</a:t>
                      </a:r>
                      <a:endParaRPr lang="en-US" sz="1000" kern="0" spc="-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비판적 사고</a:t>
                      </a:r>
                      <a:endParaRPr lang="ko-KR" altLang="en-US" sz="1200" kern="0" spc="-1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한컴바탕"/>
                        </a:rPr>
                        <a:t>2</a:t>
                      </a:r>
                      <a:endParaRPr lang="en-US" sz="1000" kern="0" spc="-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추리와 논증</a:t>
                      </a:r>
                      <a:endParaRPr lang="ko-KR" altLang="en-US" sz="1200" kern="0" spc="-1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한컴바탕"/>
                        </a:rPr>
                        <a:t>3</a:t>
                      </a:r>
                      <a:endParaRPr lang="en-US" sz="1000" kern="0" spc="-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기초역량 학습법</a:t>
                      </a:r>
                      <a:endParaRPr lang="ko-KR" altLang="en-US" sz="1200" kern="0" spc="-1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한컴바탕"/>
                        </a:rPr>
                        <a:t>4</a:t>
                      </a:r>
                      <a:endParaRPr lang="en-US" sz="1000" kern="0" spc="-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적극적 경청과 효과적 말하기</a:t>
                      </a:r>
                      <a:endParaRPr lang="ko-KR" altLang="en-US" sz="1200" kern="0" spc="-1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한컴바탕"/>
                        </a:rPr>
                        <a:t>5</a:t>
                      </a:r>
                      <a:endParaRPr lang="en-US" sz="1000" kern="0" spc="-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논증과 글쓰기 </a:t>
                      </a:r>
                      <a:endParaRPr lang="ko-KR" altLang="en-US" sz="1200" kern="0" spc="-1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한컴바탕"/>
                        </a:rPr>
                        <a:t>6</a:t>
                      </a:r>
                      <a:endParaRPr lang="en-US" sz="1000" kern="0" spc="-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디베이팅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포럼</a:t>
                      </a:r>
                      <a:endParaRPr lang="ko-KR" altLang="en-US" sz="1200" kern="0" spc="-1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한컴바탕"/>
                        </a:rPr>
                        <a:t>7</a:t>
                      </a:r>
                      <a:endParaRPr lang="en-US" sz="1000" kern="0" spc="-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아르케독서세미나</a:t>
                      </a:r>
                      <a:endParaRPr lang="ko-KR" altLang="en-US" sz="1200" kern="0" spc="-1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줄무늬가 있는 오른쪽 화살표 12"/>
          <p:cNvSpPr/>
          <p:nvPr/>
        </p:nvSpPr>
        <p:spPr bwMode="auto">
          <a:xfrm>
            <a:off x="3779912" y="4725144"/>
            <a:ext cx="1008112" cy="648072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HY견고딕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95936" y="2492896"/>
            <a:ext cx="4392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영어능력진단  </a:t>
            </a:r>
            <a:r>
              <a:rPr lang="ko-KR" altLang="en-US" dirty="0" err="1" smtClean="0"/>
              <a:t>미응시자</a:t>
            </a:r>
            <a:r>
              <a:rPr lang="ko-KR" altLang="en-US" dirty="0" smtClean="0"/>
              <a:t>  시험일정</a:t>
            </a:r>
            <a:endParaRPr lang="en-US" altLang="ko-KR" dirty="0" smtClean="0"/>
          </a:p>
          <a:p>
            <a:r>
              <a:rPr lang="en-US" altLang="ko-KR" dirty="0" smtClean="0"/>
              <a:t>2</a:t>
            </a:r>
            <a:r>
              <a:rPr lang="ko-KR" altLang="en-US" dirty="0" smtClean="0"/>
              <a:t>월  </a:t>
            </a:r>
            <a:r>
              <a:rPr lang="en-US" altLang="ko-KR" dirty="0" smtClean="0"/>
              <a:t>21</a:t>
            </a:r>
            <a:r>
              <a:rPr lang="ko-KR" altLang="en-US" dirty="0" smtClean="0"/>
              <a:t>일</a:t>
            </a:r>
            <a:r>
              <a:rPr lang="en-US" altLang="ko-KR" dirty="0" smtClean="0"/>
              <a:t>/22</a:t>
            </a:r>
            <a:r>
              <a:rPr lang="ko-KR" altLang="en-US" dirty="0" smtClean="0"/>
              <a:t>일</a:t>
            </a:r>
            <a:r>
              <a:rPr lang="en-US" altLang="ko-KR" dirty="0" smtClean="0"/>
              <a:t>/23</a:t>
            </a:r>
            <a:r>
              <a:rPr lang="ko-KR" altLang="en-US" dirty="0" smtClean="0"/>
              <a:t>일</a:t>
            </a:r>
            <a:endParaRPr lang="en-US" altLang="ko-KR" dirty="0" smtClean="0"/>
          </a:p>
          <a:p>
            <a:r>
              <a:rPr lang="ko-KR" altLang="en-US" dirty="0" smtClean="0"/>
              <a:t>오전 </a:t>
            </a:r>
            <a:r>
              <a:rPr lang="en-US" altLang="ko-KR" dirty="0" smtClean="0"/>
              <a:t>10:00</a:t>
            </a:r>
          </a:p>
          <a:p>
            <a:r>
              <a:rPr lang="ko-KR" altLang="en-US" dirty="0" smtClean="0"/>
              <a:t>오후   </a:t>
            </a:r>
            <a:r>
              <a:rPr lang="en-US" altLang="ko-KR" dirty="0" smtClean="0"/>
              <a:t>2:00</a:t>
            </a:r>
          </a:p>
        </p:txBody>
      </p:sp>
    </p:spTree>
    <p:extLst>
      <p:ext uri="{BB962C8B-B14F-4D97-AF65-F5344CB8AC3E}">
        <p14:creationId xmlns:p14="http://schemas.microsoft.com/office/powerpoint/2010/main" val="250875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683227"/>
              </p:ext>
            </p:extLst>
          </p:nvPr>
        </p:nvGraphicFramePr>
        <p:xfrm>
          <a:off x="539552" y="522521"/>
          <a:ext cx="3096344" cy="5832649"/>
        </p:xfrm>
        <a:graphic>
          <a:graphicData uri="http://schemas.openxmlformats.org/drawingml/2006/table">
            <a:tbl>
              <a:tblPr/>
              <a:tblGrid>
                <a:gridCol w="2213471"/>
                <a:gridCol w="882873"/>
              </a:tblGrid>
              <a:tr h="37775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학기</a:t>
                      </a: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7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신청과목명</a:t>
                      </a: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학점</a:t>
                      </a: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49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채플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I(1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학점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549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대학생활과미래설계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</a:t>
                      </a: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109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College English 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또는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English Pathfinder I</a:t>
                      </a: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나를바꾸는글쓰기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(2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학점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53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아르케기초역량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선택과목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(2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학점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2</a:t>
                      </a:r>
                      <a:endParaRPr lang="ko-KR" altLang="en-US" sz="1100" b="1" dirty="0"/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학부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과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의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전공기본 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</a:t>
                      </a:r>
                    </a:p>
                  </a:txBody>
                  <a:tcPr marL="17429" marR="17429" marT="17429" marB="17429" anchor="ctr" horzOverflow="overflow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>
            <a:off x="4572000" y="1340768"/>
            <a:ext cx="3185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총 </a:t>
            </a:r>
            <a:r>
              <a:rPr lang="en-US" altLang="ko-K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</a:t>
            </a:r>
            <a:r>
              <a:rPr lang="ko-KR" alt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학점</a:t>
            </a:r>
            <a:endParaRPr lang="en-US" altLang="ko-K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402175"/>
              </p:ext>
            </p:extLst>
          </p:nvPr>
        </p:nvGraphicFramePr>
        <p:xfrm>
          <a:off x="5004048" y="5157192"/>
          <a:ext cx="3744416" cy="1224136"/>
        </p:xfrm>
        <a:graphic>
          <a:graphicData uri="http://schemas.openxmlformats.org/drawingml/2006/table">
            <a:tbl>
              <a:tblPr/>
              <a:tblGrid>
                <a:gridCol w="794654"/>
                <a:gridCol w="2949762"/>
              </a:tblGrid>
              <a:tr h="3140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-50" dirty="0" err="1">
                          <a:solidFill>
                            <a:srgbClr val="000000"/>
                          </a:solidFill>
                          <a:effectLst/>
                          <a:ea typeface="한컴바탕"/>
                        </a:rPr>
                        <a:t>연번</a:t>
                      </a:r>
                      <a:endParaRPr lang="ko-KR" altLang="en-US" sz="1050" kern="0" spc="-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-50" dirty="0">
                          <a:solidFill>
                            <a:srgbClr val="000000"/>
                          </a:solidFill>
                          <a:effectLst/>
                          <a:ea typeface="한컴바탕"/>
                        </a:rPr>
                        <a:t>과목명</a:t>
                      </a:r>
                      <a:endParaRPr lang="ko-KR" altLang="en-US" sz="1050" kern="0" spc="-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048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한컴바탕"/>
                        </a:rPr>
                        <a:t>1</a:t>
                      </a:r>
                      <a:endParaRPr lang="en-US" sz="1000" kern="0" spc="-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1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영어전공</a:t>
                      </a:r>
                      <a:endParaRPr lang="ko-KR" altLang="en-US" sz="1200" kern="0" spc="-1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한컴바탕"/>
                        </a:rPr>
                        <a:t>2</a:t>
                      </a:r>
                      <a:endParaRPr lang="en-US" sz="1000" kern="0" spc="-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영어회화</a:t>
                      </a:r>
                      <a:endParaRPr lang="ko-KR" altLang="en-US" sz="1200" kern="0" spc="-1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6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한컴바탕"/>
                        </a:rPr>
                        <a:t>3</a:t>
                      </a:r>
                      <a:endParaRPr lang="en-US" sz="1000" kern="0" spc="-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영어작문</a:t>
                      </a:r>
                      <a:endParaRPr lang="ko-KR" altLang="en-US" sz="1200" kern="0" spc="-1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줄무늬가 있는 오른쪽 화살표 12"/>
          <p:cNvSpPr/>
          <p:nvPr/>
        </p:nvSpPr>
        <p:spPr bwMode="auto">
          <a:xfrm>
            <a:off x="3779912" y="5589240"/>
            <a:ext cx="1008112" cy="648072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500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819150"/>
            <a:ext cx="855345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71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523875"/>
            <a:ext cx="8124825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71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맑은 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HY견고딕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맑은 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HY견고딕" pitchFamily="18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디자인 사용자 지정">
  <a:themeElements>
    <a:clrScheme name="1_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디자인 사용자 지정">
      <a:majorFont>
        <a:latin typeface="맑은 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HY견고딕" pitchFamily="18" charset="-127"/>
          </a:defRPr>
        </a:defPPr>
      </a:lstStyle>
    </a:lnDef>
  </a:objectDefaults>
  <a:extraClrSchemeLst>
    <a:extraClrScheme>
      <a:clrScheme name="1_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7899</TotalTime>
  <Words>261</Words>
  <Application>Microsoft Office PowerPoint</Application>
  <PresentationFormat>화면 슬라이드 쇼(4:3)</PresentationFormat>
  <Paragraphs>160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기본 디자인</vt:lpstr>
      <vt:lpstr>디자인 사용자 지정</vt:lpstr>
      <vt:lpstr>1_디자인 사용자 지정</vt:lpstr>
      <vt:lpstr>PowerPoint 프레젠테이션</vt:lpstr>
      <vt:lpstr>PowerPoint 프레젠테이션</vt:lpstr>
      <vt:lpstr>수강신청 전 준비사항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(주)지커뮤니케이션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[기본형]심플한 느낌표 템플릿</dc:title>
  <dc:creator>피피티월드(http://www.pptworld.co.kr)</dc:creator>
  <dc:description>본 저작물의 저작권은 피피티월드에 있습니다.</dc:description>
  <cp:lastModifiedBy>aa</cp:lastModifiedBy>
  <cp:revision>810</cp:revision>
  <cp:lastPrinted>2017-01-31T04:21:18Z</cp:lastPrinted>
  <dcterms:created xsi:type="dcterms:W3CDTF">2010-05-06T06:35:17Z</dcterms:created>
  <dcterms:modified xsi:type="dcterms:W3CDTF">2017-02-09T02:52:19Z</dcterms:modified>
</cp:coreProperties>
</file>