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</p:sldMasterIdLst>
  <p:notesMasterIdLst>
    <p:notesMasterId r:id="rId19"/>
  </p:notesMasterIdLst>
  <p:handoutMasterIdLst>
    <p:handoutMasterId r:id="rId20"/>
  </p:handoutMasterIdLst>
  <p:sldIdLst>
    <p:sldId id="282" r:id="rId4"/>
    <p:sldId id="286" r:id="rId5"/>
    <p:sldId id="287" r:id="rId6"/>
    <p:sldId id="288" r:id="rId7"/>
    <p:sldId id="289" r:id="rId8"/>
    <p:sldId id="283" r:id="rId9"/>
    <p:sldId id="290" r:id="rId10"/>
    <p:sldId id="291" r:id="rId11"/>
    <p:sldId id="292" r:id="rId12"/>
    <p:sldId id="293" r:id="rId13"/>
    <p:sldId id="294" r:id="rId14"/>
    <p:sldId id="295" r:id="rId15"/>
    <p:sldId id="297" r:id="rId16"/>
    <p:sldId id="296" r:id="rId17"/>
    <p:sldId id="299" r:id="rId18"/>
  </p:sldIdLst>
  <p:sldSz cx="9144000" cy="6858000" type="screen4x3"/>
  <p:notesSz cx="6797675" cy="9926638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78AC32"/>
    <a:srgbClr val="173041"/>
    <a:srgbClr val="123A36"/>
    <a:srgbClr val="292929"/>
    <a:srgbClr val="EAEAEA"/>
    <a:srgbClr val="E6BA00"/>
    <a:srgbClr val="FFD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8" autoAdjust="0"/>
    <p:restoredTop sz="94872" autoAdjust="0"/>
  </p:normalViewPr>
  <p:slideViewPr>
    <p:cSldViewPr>
      <p:cViewPr varScale="1">
        <p:scale>
          <a:sx n="108" d="100"/>
          <a:sy n="108" d="100"/>
        </p:scale>
        <p:origin x="-108" y="-96"/>
      </p:cViewPr>
      <p:guideLst>
        <p:guide orient="horz" pos="2160"/>
        <p:guide orient="horz" pos="414"/>
        <p:guide orient="horz" pos="732"/>
        <p:guide orient="horz" pos="3132"/>
        <p:guide pos="2880"/>
        <p:guide pos="1020"/>
        <p:guide pos="306"/>
        <p:guide pos="396"/>
        <p:guide pos="36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9C8CF-809F-4D3D-822E-FAF60FEFFCE5}" type="datetimeFigureOut">
              <a:rPr lang="ko-KR" altLang="en-US" smtClean="0"/>
              <a:t>2017-02-02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912E5-8317-4D86-9579-B1B43AC5F6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74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 b="0" baseline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b="0" baseline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3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 b="0" baseline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3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EB2BD09-0046-4156-B31F-0BC428623B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3548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" descr="메인표지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3" descr="메인표지2_라인"/>
          <p:cNvPicPr>
            <a:picLocks noChangeAspect="1" noChangeArrowheads="1"/>
          </p:cNvPicPr>
          <p:nvPr userDrawn="1"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9" b="47893"/>
          <a:stretch>
            <a:fillRect/>
          </a:stretch>
        </p:blipFill>
        <p:spPr bwMode="auto">
          <a:xfrm>
            <a:off x="9525" y="915988"/>
            <a:ext cx="9144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7" descr="메인표지2_라인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02"/>
          <a:stretch>
            <a:fillRect/>
          </a:stretch>
        </p:blipFill>
        <p:spPr bwMode="auto">
          <a:xfrm>
            <a:off x="0" y="5013325"/>
            <a:ext cx="9144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8" descr="메인표지2_원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6"/>
          <a:stretch>
            <a:fillRect/>
          </a:stretch>
        </p:blipFill>
        <p:spPr bwMode="auto">
          <a:xfrm>
            <a:off x="0" y="4868863"/>
            <a:ext cx="91440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9" descr="메인표지2_원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2" t="47893" r="42119" b="46852"/>
          <a:stretch>
            <a:fillRect/>
          </a:stretch>
        </p:blipFill>
        <p:spPr bwMode="auto">
          <a:xfrm>
            <a:off x="4859338" y="3284538"/>
            <a:ext cx="4333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0" descr="메인표지2_원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3" t="18495" r="9045" b="73102"/>
          <a:stretch>
            <a:fillRect/>
          </a:stretch>
        </p:blipFill>
        <p:spPr bwMode="auto">
          <a:xfrm>
            <a:off x="7596188" y="1268413"/>
            <a:ext cx="720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1" descr="메인표지2_컬러라인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8"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2" descr="메인표지2_컬러라인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46"/>
          <a:stretch>
            <a:fillRect/>
          </a:stretch>
        </p:blipFill>
        <p:spPr bwMode="auto">
          <a:xfrm>
            <a:off x="0" y="0"/>
            <a:ext cx="91440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7538" y="3213100"/>
            <a:ext cx="4508500" cy="1431925"/>
          </a:xfrm>
          <a:extLs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smtClean="0">
                <a:solidFill>
                  <a:srgbClr val="262626"/>
                </a:solidFill>
                <a:latin typeface="Arial" charset="0"/>
                <a:ea typeface="HY견고딕" pitchFamily="18" charset="-127"/>
              </a:defRPr>
            </a:lvl1pPr>
          </a:lstStyle>
          <a:p>
            <a:pPr lvl="0"/>
            <a:r>
              <a:rPr lang="ko-KR" altLang="en-US" noProof="0" dirty="0" smtClean="0"/>
              <a:t>마스터 제목 스타일 편집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4646613"/>
            <a:ext cx="4521200" cy="342900"/>
          </a:xfrm>
        </p:spPr>
        <p:txBody>
          <a:bodyPr/>
          <a:lstStyle>
            <a:lvl1pPr marL="0" indent="0">
              <a:buFontTx/>
              <a:buNone/>
              <a:defRPr sz="1600" b="1" smtClean="0">
                <a:solidFill>
                  <a:srgbClr val="262626"/>
                </a:solidFill>
                <a:latin typeface="Arial" charset="0"/>
                <a:ea typeface="HY견고딕" pitchFamily="18" charset="-127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893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797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164263" y="38100"/>
            <a:ext cx="1874837" cy="51450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9750" y="38100"/>
            <a:ext cx="5472113" cy="51450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80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1138" y="38100"/>
            <a:ext cx="5653087" cy="8032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539750" y="1196975"/>
            <a:ext cx="7499350" cy="398621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34430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280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5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84063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9750" y="1165225"/>
            <a:ext cx="38163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08500" y="1165225"/>
            <a:ext cx="38179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5384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181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669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361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68899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934105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191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380163" y="0"/>
            <a:ext cx="1946275" cy="56911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9750" y="0"/>
            <a:ext cx="5688013" cy="56911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412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94AE-EEE9-417E-B80C-66CE670665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196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BF1A-7B13-4653-8FD0-95C3C7E0FA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4028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4115-47A4-4A3E-8A69-952B5B56E5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49278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30750" y="11969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343E-62E4-4C29-9288-89F7FA6990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673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12E03-CD82-423E-A450-3460885FB8D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1287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76353-1676-4746-B7E5-8296AB3123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0066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113413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FD2F8-9C04-429F-84A7-DEEA4126BC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1687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E043D-806D-48C9-94A6-1E999E2EF3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009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814F0-5682-4939-9DD6-EBAE5390A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12407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6C781-6740-42C2-9E43-76BCE76CB3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2590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11950" y="0"/>
            <a:ext cx="2057400" cy="57229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9750" y="0"/>
            <a:ext cx="6019800" cy="57229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D521-71BA-4245-971A-AB5BEEF5A1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17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3673475" cy="398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365625" y="1196975"/>
            <a:ext cx="3673475" cy="398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42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90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49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18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17270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3019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6" descr="메인표지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7" descr="속지1_컬러라인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57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8" descr="속지1_라인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r="63385"/>
          <a:stretch>
            <a:fillRect/>
          </a:stretch>
        </p:blipFill>
        <p:spPr bwMode="auto">
          <a:xfrm>
            <a:off x="755650" y="0"/>
            <a:ext cx="2592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29" descr="속지1_라인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5" t="75209"/>
          <a:stretch>
            <a:fillRect/>
          </a:stretch>
        </p:blipFill>
        <p:spPr bwMode="auto">
          <a:xfrm>
            <a:off x="7667625" y="5157788"/>
            <a:ext cx="147637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163" y="0"/>
            <a:ext cx="54197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162050"/>
            <a:ext cx="760095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362E2A"/>
          </a:solidFill>
          <a:latin typeface="맑은 고딕" pitchFamily="50" charset="-127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362E2A"/>
          </a:solidFill>
          <a:latin typeface="맑은 고딕" pitchFamily="50" charset="-127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362E2A"/>
          </a:solidFill>
          <a:latin typeface="맑은 고딕" pitchFamily="50" charset="-127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362E2A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292929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292929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292929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292929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362E2A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362E2A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362E2A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362E2A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4" descr="메인표지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5" descr="속지2_라인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41"/>
          <a:stretch>
            <a:fillRect/>
          </a:stretch>
        </p:blipFill>
        <p:spPr bwMode="auto">
          <a:xfrm>
            <a:off x="0" y="4508500"/>
            <a:ext cx="9144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36" descr="속지2_컬러라인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46"/>
          <a:stretch>
            <a:fillRect/>
          </a:stretch>
        </p:blipFill>
        <p:spPr bwMode="auto">
          <a:xfrm>
            <a:off x="0" y="0"/>
            <a:ext cx="91440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165225"/>
            <a:ext cx="77866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-9525"/>
            <a:ext cx="65468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32323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32323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32323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32323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32323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292929"/>
          </a:solidFill>
          <a:latin typeface="맑은 고딕" pitchFamily="50" charset="-127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292929"/>
          </a:solidFill>
          <a:latin typeface="맑은 고딕" pitchFamily="50" charset="-127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292929"/>
          </a:solidFill>
          <a:latin typeface="맑은 고딕" pitchFamily="50" charset="-127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292929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232323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232323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232323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232323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232323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292929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292929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292929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292929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5" descr="메인표지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6" descr="속지3_느낌표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3"/>
          <a:stretch>
            <a:fillRect/>
          </a:stretch>
        </p:blipFill>
        <p:spPr bwMode="auto">
          <a:xfrm>
            <a:off x="7596188" y="0"/>
            <a:ext cx="1547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7" descr="속지3_라인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8" descr="속지3_상단라인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2" b="81505"/>
          <a:stretch>
            <a:fillRect/>
          </a:stretch>
        </p:blipFill>
        <p:spPr bwMode="auto">
          <a:xfrm>
            <a:off x="0" y="69215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0"/>
            <a:ext cx="67087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b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b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b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BE996AAB-0AD1-4124-AE0B-4346CF542C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5475" y="1158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62626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62626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62626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62626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362E2A"/>
          </a:solidFill>
          <a:latin typeface="맑은 고딕" pitchFamily="50" charset="-127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362E2A"/>
          </a:solidFill>
          <a:latin typeface="맑은 고딕" pitchFamily="50" charset="-127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362E2A"/>
          </a:solidFill>
          <a:latin typeface="맑은 고딕" pitchFamily="50" charset="-127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362E2A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362E2A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362E2A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362E2A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362E2A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ugang.bufs.ac.kr/" TargetMode="External"/><Relationship Id="rId2" Type="http://schemas.openxmlformats.org/officeDocument/2006/relationships/hyperlink" Target="http://www.bufs.ac.kr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bufs.ac.kr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6273800" y="4489450"/>
            <a:ext cx="2187575" cy="668338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700" dirty="0">
                <a:solidFill>
                  <a:srgbClr val="292929"/>
                </a:solidFill>
                <a:latin typeface="+mn-ea"/>
                <a:ea typeface="+mn-ea"/>
              </a:rPr>
              <a:t>부산외국어대학교  </a:t>
            </a:r>
            <a:endParaRPr lang="en-US" altLang="ko-KR" sz="1700" dirty="0">
              <a:solidFill>
                <a:srgbClr val="29292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700" dirty="0" err="1">
                <a:solidFill>
                  <a:srgbClr val="292929"/>
                </a:solidFill>
                <a:latin typeface="+mn-ea"/>
                <a:ea typeface="+mn-ea"/>
              </a:rPr>
              <a:t>학사관리팀</a:t>
            </a:r>
            <a:endParaRPr lang="en-US" altLang="ko-KR" sz="1700" dirty="0">
              <a:solidFill>
                <a:srgbClr val="292929"/>
              </a:solidFill>
              <a:latin typeface="+mn-ea"/>
              <a:ea typeface="+mn-ea"/>
            </a:endParaRPr>
          </a:p>
        </p:txBody>
      </p:sp>
      <p:pic>
        <p:nvPicPr>
          <p:cNvPr id="512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79925"/>
            <a:ext cx="647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1"/>
          <p:cNvSpPr txBox="1">
            <a:spLocks noChangeArrowheads="1"/>
          </p:cNvSpPr>
          <p:nvPr/>
        </p:nvSpPr>
        <p:spPr bwMode="auto">
          <a:xfrm>
            <a:off x="323528" y="640671"/>
            <a:ext cx="7685087" cy="182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 smtClean="0">
                <a:solidFill>
                  <a:srgbClr val="262626"/>
                </a:solidFill>
                <a:latin typeface="Arial" charset="0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362E2A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362E2A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362E2A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362E2A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4000" kern="0" dirty="0" smtClean="0">
                <a:latin typeface="+mn-ea"/>
                <a:ea typeface="+mn-ea"/>
              </a:rPr>
              <a:t>2017</a:t>
            </a:r>
            <a:r>
              <a:rPr lang="ko-KR" altLang="en-US" sz="4000" kern="0" dirty="0" smtClean="0">
                <a:latin typeface="+mn-ea"/>
                <a:ea typeface="+mn-ea"/>
              </a:rPr>
              <a:t>학년도 </a:t>
            </a:r>
            <a:r>
              <a:rPr lang="en-US" altLang="ko-KR" sz="4000" kern="0" dirty="0" smtClean="0">
                <a:latin typeface="+mn-ea"/>
                <a:ea typeface="+mn-ea"/>
              </a:rPr>
              <a:t>1</a:t>
            </a:r>
            <a:r>
              <a:rPr lang="ko-KR" altLang="en-US" sz="4000" kern="0" dirty="0" smtClean="0">
                <a:latin typeface="+mn-ea"/>
                <a:ea typeface="+mn-ea"/>
              </a:rPr>
              <a:t>학기</a:t>
            </a:r>
            <a:endParaRPr lang="en-US" altLang="ko-KR" sz="4000" kern="0" dirty="0" smtClean="0"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4000" kern="0" dirty="0" smtClean="0">
                <a:latin typeface="+mn-ea"/>
                <a:ea typeface="+mn-ea"/>
              </a:rPr>
              <a:t>신입생 수강신청 매뉴얼</a:t>
            </a:r>
            <a:endParaRPr lang="en-US" altLang="ko-KR" sz="4000" kern="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3-4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해보기</a:t>
            </a:r>
            <a:r>
              <a:rPr lang="en-US" altLang="ko-KR" sz="2000" smtClean="0"/>
              <a:t>(</a:t>
            </a:r>
            <a:r>
              <a:rPr lang="ko-KR" altLang="en-US" sz="2000" smtClean="0"/>
              <a:t>계속</a:t>
            </a:r>
            <a:r>
              <a:rPr lang="en-US" altLang="ko-KR" sz="2000" smtClean="0"/>
              <a:t>)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5" name="Picture 2" descr="H:\수강신청\메뉴얼\로그인후(전체)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217618" cy="5060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572000" y="1085850"/>
            <a:ext cx="3041650" cy="20558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63713" y="3933825"/>
            <a:ext cx="438150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ko-KR" altLang="en-US" sz="2000" dirty="0">
                <a:solidFill>
                  <a:srgbClr val="FF0000"/>
                </a:solidFill>
                <a:latin typeface="+mn-ea"/>
                <a:ea typeface="+mn-ea"/>
              </a:rPr>
              <a:t>①</a:t>
            </a:r>
            <a:endParaRPr lang="ko-KR" altLang="en-US" sz="2000" dirty="0"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63" y="1030288"/>
            <a:ext cx="44132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ko-KR" altLang="en-US" sz="2000" dirty="0">
                <a:solidFill>
                  <a:srgbClr val="FF0000"/>
                </a:solidFill>
                <a:latin typeface="+mn-ea"/>
                <a:ea typeface="+mn-ea"/>
              </a:rPr>
              <a:t>②</a:t>
            </a:r>
            <a:endParaRPr lang="ko-KR" altLang="en-US" sz="2000" dirty="0"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463" y="3357563"/>
            <a:ext cx="3959225" cy="2492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171450" indent="-171450" eaLnBrk="1" latinLnBrk="1" hangingPunct="1">
              <a:buFontTx/>
              <a:buChar char="-"/>
              <a:defRPr/>
            </a:pP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교과목 </a:t>
            </a: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List]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를 클릭하면 나타나는 </a:t>
            </a: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교과목 세부 </a:t>
            </a: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List]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의 분반목록에서 수강하고자 하는 분반을 신청한다</a:t>
            </a:r>
            <a:endParaRPr lang="en-US" altLang="ko-KR" sz="1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latinLnBrk="1" hangingPunct="1">
              <a:defRPr/>
            </a:pP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ko-KR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☞</a:t>
            </a: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이미 이수한 교과목은 </a:t>
            </a: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재수강</a:t>
            </a: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]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버튼으로 자동  변경된다</a:t>
            </a:r>
            <a:endParaRPr lang="en-US" altLang="ko-KR" sz="1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latinLnBrk="1" hangingPunct="1">
              <a:defRPr/>
            </a:pPr>
            <a:endParaRPr lang="en-US" altLang="ko-KR" sz="1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en-US" altLang="ko-KR" sz="1200" dirty="0">
                <a:latin typeface="Arial" charset="0"/>
              </a:rPr>
              <a:t>‘</a:t>
            </a:r>
            <a:r>
              <a:rPr lang="ko-KR" altLang="en-US" sz="1200" dirty="0" err="1">
                <a:latin typeface="Arial" charset="0"/>
              </a:rPr>
              <a:t>타학년</a:t>
            </a:r>
            <a:r>
              <a:rPr lang="en-US" altLang="ko-KR" sz="1200" dirty="0">
                <a:latin typeface="Arial" charset="0"/>
              </a:rPr>
              <a:t>‘ </a:t>
            </a:r>
            <a:r>
              <a:rPr lang="ko-KR" altLang="en-US" sz="1200" dirty="0">
                <a:latin typeface="Arial" charset="0"/>
              </a:rPr>
              <a:t>표시 된 과목은 개설학년 이외의 학년을 위한 교과목이다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en-US" altLang="ko-KR" sz="1200" dirty="0">
                <a:latin typeface="Arial" charset="0"/>
              </a:rPr>
              <a:t>‘</a:t>
            </a:r>
            <a:r>
              <a:rPr lang="ko-KR" altLang="en-US" sz="1200" dirty="0">
                <a:latin typeface="Arial" charset="0"/>
              </a:rPr>
              <a:t>복수전공</a:t>
            </a:r>
            <a:r>
              <a:rPr lang="en-US" altLang="ko-KR" sz="1200" dirty="0">
                <a:latin typeface="Arial" charset="0"/>
              </a:rPr>
              <a:t>]</a:t>
            </a:r>
            <a:r>
              <a:rPr lang="ko-KR" altLang="en-US" sz="1200" dirty="0">
                <a:latin typeface="Arial" charset="0"/>
              </a:rPr>
              <a:t>표시 된 과목은 해당학과에 부</a:t>
            </a:r>
            <a:r>
              <a:rPr lang="en-US" altLang="ko-KR" sz="1200" dirty="0">
                <a:latin typeface="Arial" charset="0"/>
              </a:rPr>
              <a:t>/</a:t>
            </a:r>
            <a:r>
              <a:rPr lang="ko-KR" altLang="en-US" sz="1200" dirty="0">
                <a:latin typeface="Arial" charset="0"/>
              </a:rPr>
              <a:t>복수전공 신청된 학생을 위한 교과목이다</a:t>
            </a:r>
            <a:endParaRPr lang="en-US" altLang="ko-KR" sz="1200" dirty="0">
              <a:latin typeface="Arial" charset="0"/>
            </a:endParaRPr>
          </a:p>
          <a:p>
            <a:pPr eaLnBrk="1" latinLnBrk="1" hangingPunct="1">
              <a:defRPr/>
            </a:pPr>
            <a:endParaRPr lang="en-US" altLang="ko-KR" sz="1200" dirty="0">
              <a:latin typeface="Arial" charset="0"/>
            </a:endParaRPr>
          </a:p>
          <a:p>
            <a:pPr eaLnBrk="1" latinLnBrk="1" hangingPunct="1">
              <a:defRPr/>
            </a:pPr>
            <a:r>
              <a:rPr lang="en-US" altLang="ko-KR" sz="1200" dirty="0">
                <a:latin typeface="Arial" charset="0"/>
              </a:rPr>
              <a:t>- </a:t>
            </a:r>
            <a:r>
              <a:rPr lang="ko-KR" altLang="en-US" sz="1200" dirty="0">
                <a:solidFill>
                  <a:srgbClr val="FF0000"/>
                </a:solidFill>
                <a:latin typeface="Arial" charset="0"/>
              </a:rPr>
              <a:t>①</a:t>
            </a:r>
            <a:r>
              <a:rPr lang="ko-KR" altLang="en-US" sz="1200" dirty="0">
                <a:latin typeface="Arial" charset="0"/>
              </a:rPr>
              <a:t>에서 선택한 교과목이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</a:rPr>
              <a:t>②</a:t>
            </a:r>
            <a:r>
              <a:rPr lang="ko-KR" altLang="en-US" sz="1200" dirty="0">
                <a:latin typeface="Arial" charset="0"/>
              </a:rPr>
              <a:t>의 신청내역에 나타난다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신청한 과목을 취소 하고자 할 경우는 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[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취소</a:t>
            </a:r>
            <a:r>
              <a:rPr lang="en-US" altLang="ko-K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] </a:t>
            </a:r>
            <a:r>
              <a:rPr lang="ko-K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버튼을 클릭하면 해당 교과목의 신청이 취소된다</a:t>
            </a:r>
            <a:endParaRPr lang="en-US" altLang="ko-KR" sz="1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92163" y="4292600"/>
            <a:ext cx="3708400" cy="182086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894138" y="4495800"/>
            <a:ext cx="533400" cy="22860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7092950" y="1544638"/>
            <a:ext cx="461963" cy="22860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722313" y="6292850"/>
            <a:ext cx="6370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1pPr>
            <a:lvl2pPr marL="742950" indent="-285750"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2pPr>
            <a:lvl3pPr marL="1143000" indent="-228600"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3pPr>
            <a:lvl4pPr marL="1600200" indent="-228600"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4pPr>
            <a:lvl5pPr marL="2057400" indent="-228600"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9pPr>
          </a:lstStyle>
          <a:p>
            <a:pPr algn="just" eaLnBrk="1" latinLnBrk="1" hangingPunct="1"/>
            <a:r>
              <a:rPr lang="en-US" altLang="ko-KR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>
                <a:latin typeface="맑은 고딕" pitchFamily="50" charset="-127"/>
                <a:ea typeface="맑은 고딕" pitchFamily="50" charset="-127"/>
              </a:rPr>
              <a:t>수강신청 과목이 </a:t>
            </a:r>
            <a:r>
              <a:rPr lang="ko-KR" altLang="en-US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교과목중복</a:t>
            </a:r>
            <a:r>
              <a:rPr lang="en-US" altLang="ko-KR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시간표중복</a:t>
            </a:r>
            <a:r>
              <a:rPr lang="ko-KR" altLang="en-US">
                <a:latin typeface="맑은 고딕" pitchFamily="50" charset="-127"/>
                <a:ea typeface="맑은 고딕" pitchFamily="50" charset="-127"/>
              </a:rPr>
              <a:t>인 경우에는 수강신청 되지 않는다</a:t>
            </a:r>
            <a:r>
              <a:rPr lang="en-US" altLang="ko-KR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3-5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해보기</a:t>
            </a:r>
            <a:r>
              <a:rPr lang="en-US" altLang="ko-KR" sz="2000" smtClean="0"/>
              <a:t>(</a:t>
            </a:r>
            <a:r>
              <a:rPr lang="ko-KR" altLang="en-US" sz="2000" smtClean="0"/>
              <a:t>계속</a:t>
            </a:r>
            <a:r>
              <a:rPr lang="en-US" altLang="ko-KR" sz="2000" smtClean="0"/>
              <a:t>)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675" y="2014538"/>
            <a:ext cx="5616575" cy="30765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☞ 이수구분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List</a:t>
            </a:r>
          </a:p>
          <a:p>
            <a:pPr marL="171450" indent="-171450" eaLnBrk="1" latinLnBrk="1" hangingPunct="1">
              <a:buFontTx/>
              <a:buChar char="-"/>
              <a:defRPr/>
            </a:pP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latin typeface="Arial" charset="0"/>
              </a:rPr>
              <a:t>외국인전용강좌</a:t>
            </a: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]</a:t>
            </a:r>
          </a:p>
          <a:p>
            <a:pPr eaLnBrk="1" latinLnBrk="1" hangingPunct="1">
              <a:defRPr/>
            </a:pPr>
            <a:r>
              <a:rPr lang="en-US" altLang="ko-KR" sz="1200" dirty="0">
                <a:latin typeface="Arial" charset="0"/>
              </a:rPr>
              <a:t>    </a:t>
            </a:r>
            <a:r>
              <a:rPr lang="ko-KR" altLang="en-US" sz="1200" dirty="0">
                <a:latin typeface="Arial" charset="0"/>
              </a:rPr>
              <a:t>외국인 학생을 위한 전용강좌이다</a:t>
            </a:r>
            <a:r>
              <a:rPr lang="en-US" altLang="ko-KR" sz="1200" dirty="0">
                <a:latin typeface="Arial" charset="0"/>
              </a:rPr>
              <a:t>. </a:t>
            </a:r>
            <a:r>
              <a:rPr lang="ko-KR" altLang="en-US" sz="1200" dirty="0">
                <a:latin typeface="Arial" charset="0"/>
              </a:rPr>
              <a:t>내국인 수강신청 불가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[OCU]</a:t>
            </a:r>
          </a:p>
          <a:p>
            <a:pPr eaLnBrk="1" latinLnBrk="1" hangingPunct="1">
              <a:defRPr/>
            </a:pPr>
            <a:r>
              <a:rPr lang="en-US" altLang="ko-KR" sz="1200" dirty="0">
                <a:latin typeface="Arial" charset="0"/>
              </a:rPr>
              <a:t>    OCU</a:t>
            </a:r>
            <a:r>
              <a:rPr lang="ko-KR" altLang="en-US" sz="1200" dirty="0">
                <a:latin typeface="Arial" charset="0"/>
              </a:rPr>
              <a:t>에서 운영하는 사이버 강좌로 한 학기에 </a:t>
            </a:r>
            <a:r>
              <a:rPr lang="en-US" altLang="ko-KR" sz="1200" dirty="0">
                <a:latin typeface="Arial" charset="0"/>
              </a:rPr>
              <a:t>2</a:t>
            </a:r>
            <a:r>
              <a:rPr lang="ko-KR" altLang="en-US" sz="1200" dirty="0">
                <a:latin typeface="Arial" charset="0"/>
              </a:rPr>
              <a:t>과목</a:t>
            </a:r>
            <a:r>
              <a:rPr lang="en-US" altLang="ko-KR" sz="1200" dirty="0">
                <a:latin typeface="Arial" charset="0"/>
              </a:rPr>
              <a:t>(</a:t>
            </a:r>
            <a:r>
              <a:rPr lang="ko-KR" altLang="en-US" sz="1200" dirty="0">
                <a:latin typeface="Arial" charset="0"/>
              </a:rPr>
              <a:t>졸업 시까지 </a:t>
            </a:r>
            <a:r>
              <a:rPr lang="en-US" altLang="ko-KR" sz="1200" dirty="0">
                <a:latin typeface="Arial" charset="0"/>
              </a:rPr>
              <a:t>24</a:t>
            </a:r>
            <a:r>
              <a:rPr lang="ko-KR" altLang="en-US" sz="1200" dirty="0">
                <a:latin typeface="Arial" charset="0"/>
              </a:rPr>
              <a:t>학점</a:t>
            </a:r>
            <a:r>
              <a:rPr lang="en-US" altLang="ko-KR" sz="1200" dirty="0">
                <a:latin typeface="Arial" charset="0"/>
              </a:rPr>
              <a:t>)</a:t>
            </a:r>
            <a:r>
              <a:rPr lang="ko-KR" altLang="en-US" sz="1200" dirty="0">
                <a:latin typeface="Arial" charset="0"/>
              </a:rPr>
              <a:t>까지 신청 가능하고</a:t>
            </a:r>
            <a:r>
              <a:rPr lang="en-US" altLang="ko-KR" sz="1200" dirty="0">
                <a:latin typeface="Arial" charset="0"/>
              </a:rPr>
              <a:t>, </a:t>
            </a:r>
            <a:r>
              <a:rPr lang="ko-KR" altLang="en-US" sz="1200" dirty="0">
                <a:latin typeface="Arial" charset="0"/>
              </a:rPr>
              <a:t>최대수강신청 학점을 초과하여 </a:t>
            </a:r>
            <a:r>
              <a:rPr lang="en-US" altLang="ko-KR" sz="1200" dirty="0">
                <a:latin typeface="Arial" charset="0"/>
              </a:rPr>
              <a:t>3</a:t>
            </a:r>
            <a:r>
              <a:rPr lang="ko-KR" altLang="en-US" sz="1200" dirty="0">
                <a:latin typeface="Arial" charset="0"/>
              </a:rPr>
              <a:t>학점까지 신청 가능하다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[GLE] / </a:t>
            </a:r>
            <a:r>
              <a:rPr lang="ko-KR" altLang="en-US" sz="1200" dirty="0">
                <a:solidFill>
                  <a:srgbClr val="0070C0"/>
                </a:solidFill>
                <a:latin typeface="Arial" charset="0"/>
              </a:rPr>
              <a:t>문화비평가과정</a:t>
            </a: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]</a:t>
            </a:r>
          </a:p>
          <a:p>
            <a:pPr eaLnBrk="1" latinLnBrk="1" hangingPunct="1">
              <a:defRPr/>
            </a:pPr>
            <a:r>
              <a:rPr lang="en-US" altLang="ko-KR" sz="1200" dirty="0">
                <a:latin typeface="Arial" charset="0"/>
              </a:rPr>
              <a:t>     GLE, ILE </a:t>
            </a:r>
            <a:r>
              <a:rPr lang="ko-KR" altLang="en-US" sz="1200" dirty="0">
                <a:latin typeface="Arial" charset="0"/>
              </a:rPr>
              <a:t>해당 학생만 신청 가능하다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latin typeface="Arial" charset="0"/>
              </a:rPr>
              <a:t>부전공</a:t>
            </a: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] / [</a:t>
            </a:r>
            <a:r>
              <a:rPr lang="ko-KR" altLang="en-US" sz="1200" dirty="0">
                <a:solidFill>
                  <a:srgbClr val="0070C0"/>
                </a:solidFill>
                <a:latin typeface="Arial" charset="0"/>
              </a:rPr>
              <a:t>복수전공</a:t>
            </a: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] / [</a:t>
            </a:r>
            <a:r>
              <a:rPr lang="ko-KR" altLang="en-US" sz="1200" dirty="0">
                <a:solidFill>
                  <a:srgbClr val="0070C0"/>
                </a:solidFill>
                <a:latin typeface="Arial" charset="0"/>
              </a:rPr>
              <a:t>연계전공</a:t>
            </a: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]</a:t>
            </a:r>
          </a:p>
          <a:p>
            <a:pPr eaLnBrk="1" latinLnBrk="1" hangingPunct="1">
              <a:defRPr/>
            </a:pPr>
            <a:r>
              <a:rPr lang="en-US" altLang="ko-KR" sz="1200" dirty="0">
                <a:latin typeface="Arial" charset="0"/>
              </a:rPr>
              <a:t>  </a:t>
            </a:r>
            <a:r>
              <a:rPr lang="ko-KR" altLang="en-US" sz="1200" dirty="0">
                <a:latin typeface="Arial" charset="0"/>
              </a:rPr>
              <a:t>부전공</a:t>
            </a:r>
            <a:r>
              <a:rPr lang="en-US" altLang="ko-KR" sz="1200" dirty="0">
                <a:latin typeface="Arial" charset="0"/>
              </a:rPr>
              <a:t>/</a:t>
            </a:r>
            <a:r>
              <a:rPr lang="ko-KR" altLang="en-US" sz="1200" dirty="0">
                <a:latin typeface="Arial" charset="0"/>
              </a:rPr>
              <a:t>복수전공</a:t>
            </a:r>
            <a:r>
              <a:rPr lang="en-US" altLang="ko-KR" sz="1200" dirty="0">
                <a:latin typeface="Arial" charset="0"/>
              </a:rPr>
              <a:t>/</a:t>
            </a:r>
            <a:r>
              <a:rPr lang="ko-KR" altLang="en-US" sz="1200" dirty="0">
                <a:latin typeface="Arial" charset="0"/>
              </a:rPr>
              <a:t>연계전공 신청자만 신청 가능하다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latin typeface="Arial" charset="0"/>
              </a:rPr>
              <a:t>타과전공</a:t>
            </a:r>
            <a:r>
              <a:rPr lang="en-US" altLang="ko-KR" sz="1200" dirty="0">
                <a:solidFill>
                  <a:srgbClr val="0070C0"/>
                </a:solidFill>
                <a:latin typeface="Arial" charset="0"/>
              </a:rPr>
              <a:t>]</a:t>
            </a:r>
          </a:p>
          <a:p>
            <a:pPr eaLnBrk="1" latinLnBrk="1" hangingPunct="1">
              <a:defRPr/>
            </a:pPr>
            <a:r>
              <a:rPr lang="en-US" altLang="ko-KR" sz="1200" dirty="0">
                <a:latin typeface="Arial" charset="0"/>
              </a:rPr>
              <a:t>   </a:t>
            </a:r>
            <a:r>
              <a:rPr lang="ko-KR" altLang="en-US" sz="1200" dirty="0">
                <a:latin typeface="Arial" charset="0"/>
              </a:rPr>
              <a:t>수강신청 마지막 날에 타과의 과목을 신청 가능하다</a:t>
            </a:r>
            <a:r>
              <a:rPr lang="en-US" altLang="ko-KR" sz="1200" dirty="0">
                <a:latin typeface="Arial" charset="0"/>
              </a:rPr>
              <a:t>. </a:t>
            </a:r>
            <a:r>
              <a:rPr lang="ko-KR" altLang="en-US" sz="1200" dirty="0">
                <a:latin typeface="Arial" charset="0"/>
              </a:rPr>
              <a:t>이수구분은 기본적으로 자유선택으로 처리된다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endParaRPr lang="en-US" altLang="ko-KR" sz="1200" dirty="0">
              <a:latin typeface="Arial" charset="0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750888"/>
            <a:ext cx="1838325" cy="5486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1C1C1B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2F2F2D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611188" y="4221163"/>
            <a:ext cx="1873250" cy="208756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3-6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해보기</a:t>
            </a:r>
            <a:r>
              <a:rPr lang="en-US" altLang="ko-KR" sz="2000" smtClean="0"/>
              <a:t>(</a:t>
            </a:r>
            <a:r>
              <a:rPr lang="ko-KR" altLang="en-US" sz="2000" smtClean="0"/>
              <a:t>계속</a:t>
            </a:r>
            <a:r>
              <a:rPr lang="en-US" altLang="ko-KR" sz="2000" smtClean="0"/>
              <a:t>)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627063" y="5732463"/>
            <a:ext cx="833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1pPr>
            <a:lvl2pPr marL="742950" indent="-285750"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2pPr>
            <a:lvl3pPr marL="1143000" indent="-228600"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3pPr>
            <a:lvl4pPr marL="1600200" indent="-228600"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4pPr>
            <a:lvl5pPr marL="2057400" indent="-228600"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9pPr>
          </a:lstStyle>
          <a:p>
            <a:pPr algn="just" eaLnBrk="1" latinLnBrk="1" hangingPunct="1"/>
            <a:r>
              <a:rPr lang="en-US" altLang="ko-KR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신청한 과목들에 대한 시간표를 보고자 하면 </a:t>
            </a:r>
            <a:r>
              <a:rPr lang="en-US" altLang="ko-KR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시간표</a:t>
            </a:r>
            <a:r>
              <a:rPr lang="en-US" altLang="ko-KR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탭을 클릭한다</a:t>
            </a:r>
            <a:r>
              <a:rPr lang="en-US" altLang="ko-KR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just" eaLnBrk="1" latinLnBrk="1" hangingPunct="1"/>
            <a:r>
              <a:rPr lang="en-US" altLang="ko-KR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수강신청이 끝나면  반드시 </a:t>
            </a:r>
            <a:r>
              <a:rPr lang="en-US" altLang="ko-KR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로그아웃</a:t>
            </a:r>
            <a:r>
              <a:rPr lang="en-US" altLang="ko-KR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버튼을 클릭하고</a:t>
            </a:r>
            <a:r>
              <a:rPr lang="en-US" altLang="ko-KR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본인의 수강신청 내역을 다시 확인해 본다</a:t>
            </a:r>
            <a:r>
              <a:rPr lang="en-US" altLang="ko-KR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739775"/>
            <a:ext cx="8201025" cy="4705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1C1C1B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2F2F2D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156325" y="1484313"/>
            <a:ext cx="719138" cy="2889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3-7.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해보기</a:t>
            </a:r>
            <a:r>
              <a:rPr lang="en-US" altLang="ko-KR" sz="2000" smtClean="0"/>
              <a:t>(</a:t>
            </a:r>
            <a:r>
              <a:rPr lang="ko-KR" altLang="en-US" sz="2000" smtClean="0"/>
              <a:t>계속</a:t>
            </a:r>
            <a:r>
              <a:rPr lang="en-US" altLang="ko-KR" sz="2000" smtClean="0"/>
              <a:t>)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325" y="2349500"/>
            <a:ext cx="2736850" cy="2862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171450" indent="-171450" eaLnBrk="1" latinLnBrk="1" hangingPunct="1">
              <a:buFontTx/>
              <a:buChar char="-"/>
              <a:defRPr/>
            </a:pP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홈페이지에 링크되어 있는 통합정보시스템에 로그인 한다</a:t>
            </a:r>
            <a:endParaRPr lang="en-US" altLang="ko-KR" sz="1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endParaRPr lang="en-US" altLang="ko-KR" sz="1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학생정보시스템</a:t>
            </a: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] – [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수업관리</a:t>
            </a: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] – [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수강신청확인</a:t>
            </a:r>
            <a:r>
              <a:rPr lang="en-US" altLang="ko-KR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] </a:t>
            </a:r>
            <a:r>
              <a:rPr lang="ko-KR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메뉴 선택</a:t>
            </a:r>
            <a:endParaRPr lang="en-US" altLang="ko-KR" sz="1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latinLnBrk="1" hangingPunct="1">
              <a:defRPr/>
            </a:pPr>
            <a:endParaRPr lang="en-US" altLang="ko-KR" sz="1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ko-KR" altLang="en-US" sz="1200" dirty="0">
                <a:latin typeface="Arial" charset="0"/>
              </a:rPr>
              <a:t>본인이 신청한 교과목이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</a:rPr>
              <a:t>③</a:t>
            </a:r>
            <a:r>
              <a:rPr lang="ko-KR" altLang="en-US" sz="1200" dirty="0">
                <a:latin typeface="+mn-ea"/>
              </a:rPr>
              <a:t>의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수강신청리스트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에 나타나는지 확인한다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 eaLnBrk="1" latinLnBrk="1" hangingPunct="1">
              <a:buFontTx/>
              <a:buChar char="-"/>
              <a:defRPr/>
            </a:pP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ko-KR" altLang="en-US" sz="1200" dirty="0">
                <a:latin typeface="Arial" charset="0"/>
              </a:rPr>
              <a:t>신청한 교과목을 취소하고 </a:t>
            </a:r>
            <a:r>
              <a:rPr lang="ko-KR" altLang="en-US" sz="1200" dirty="0" err="1">
                <a:latin typeface="Arial" charset="0"/>
              </a:rPr>
              <a:t>싶을때는</a:t>
            </a:r>
            <a:r>
              <a:rPr lang="ko-KR" altLang="en-US" sz="1200" dirty="0">
                <a:latin typeface="Arial" charset="0"/>
              </a:rPr>
              <a:t> </a:t>
            </a:r>
            <a:r>
              <a:rPr lang="en-US" altLang="ko-KR" sz="1200" dirty="0">
                <a:latin typeface="Arial" charset="0"/>
              </a:rPr>
              <a:t>[</a:t>
            </a:r>
            <a:r>
              <a:rPr lang="ko-KR" altLang="en-US" sz="1200" dirty="0">
                <a:latin typeface="Arial" charset="0"/>
              </a:rPr>
              <a:t>취소</a:t>
            </a:r>
            <a:r>
              <a:rPr lang="en-US" altLang="ko-KR" sz="1200" dirty="0">
                <a:latin typeface="Arial" charset="0"/>
              </a:rPr>
              <a:t>]</a:t>
            </a:r>
            <a:r>
              <a:rPr lang="ko-KR" altLang="en-US" sz="1200" dirty="0">
                <a:latin typeface="Arial" charset="0"/>
              </a:rPr>
              <a:t>버튼을 클릭한다</a:t>
            </a:r>
            <a:endParaRPr lang="en-US" altLang="ko-KR" sz="1200" dirty="0">
              <a:latin typeface="Arial" charset="0"/>
            </a:endParaRPr>
          </a:p>
          <a:p>
            <a:pPr eaLnBrk="1" latinLnBrk="1" hangingPunct="1">
              <a:defRPr/>
            </a:pPr>
            <a:r>
              <a:rPr lang="en-US" altLang="ko-KR" sz="1200" dirty="0">
                <a:latin typeface="Arial" charset="0"/>
              </a:rPr>
              <a:t>  </a:t>
            </a:r>
            <a:r>
              <a:rPr lang="ko-KR" altLang="ko-KR" sz="1200" dirty="0">
                <a:solidFill>
                  <a:srgbClr val="FF0000"/>
                </a:solidFill>
                <a:latin typeface="Arial" charset="0"/>
              </a:rPr>
              <a:t>☞</a:t>
            </a: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latin typeface="Arial" charset="0"/>
              </a:rPr>
              <a:t>수강신청 취소는 수업일수 </a:t>
            </a: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¼ </a:t>
            </a:r>
            <a:r>
              <a:rPr lang="ko-KR" altLang="en-US" sz="1200" dirty="0">
                <a:solidFill>
                  <a:srgbClr val="FF0000"/>
                </a:solidFill>
                <a:latin typeface="Arial" charset="0"/>
              </a:rPr>
              <a:t>선</a:t>
            </a:r>
            <a:endParaRPr lang="en-US" altLang="ko-KR" sz="1200" dirty="0">
              <a:solidFill>
                <a:srgbClr val="FF0000"/>
              </a:solidFill>
              <a:latin typeface="Arial" charset="0"/>
            </a:endParaRPr>
          </a:p>
          <a:p>
            <a:pPr eaLnBrk="1" latinLnBrk="1" hangingPunct="1">
              <a:defRPr/>
            </a:pP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       (3</a:t>
            </a:r>
            <a:r>
              <a:rPr lang="ko-KR" altLang="en-US" sz="1200" dirty="0">
                <a:solidFill>
                  <a:srgbClr val="FF0000"/>
                </a:solidFill>
                <a:latin typeface="Arial" charset="0"/>
              </a:rPr>
              <a:t>월</a:t>
            </a:r>
            <a:r>
              <a:rPr lang="en-US" altLang="ko-KR" sz="1200" dirty="0" smtClean="0">
                <a:solidFill>
                  <a:srgbClr val="FF0000"/>
                </a:solidFill>
                <a:latin typeface="Arial" charset="0"/>
              </a:rPr>
              <a:t>27</a:t>
            </a:r>
            <a:r>
              <a:rPr lang="ko-KR" altLang="en-US" sz="1200" dirty="0" smtClean="0">
                <a:solidFill>
                  <a:srgbClr val="FF0000"/>
                </a:solidFill>
                <a:latin typeface="Arial" charset="0"/>
              </a:rPr>
              <a:t>일</a:t>
            </a: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Arial" charset="0"/>
              </a:rPr>
              <a:t>까지만 가능하다</a:t>
            </a: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!</a:t>
            </a:r>
          </a:p>
          <a:p>
            <a:pPr eaLnBrk="1" latinLnBrk="1" hangingPunct="1">
              <a:defRPr/>
            </a:pP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       </a:t>
            </a:r>
            <a:r>
              <a:rPr lang="ko-KR" altLang="en-US" sz="1200" dirty="0">
                <a:solidFill>
                  <a:srgbClr val="FF0000"/>
                </a:solidFill>
                <a:latin typeface="Arial" charset="0"/>
              </a:rPr>
              <a:t>이후에는  취소 절대불가</a:t>
            </a: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!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868363"/>
            <a:ext cx="6076950" cy="5153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1C1C1B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2F2F2D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1"/>
          <p:cNvSpPr>
            <a:spLocks noGrp="1" noChangeArrowheads="1"/>
          </p:cNvSpPr>
          <p:nvPr>
            <p:ph type="title"/>
          </p:nvPr>
        </p:nvSpPr>
        <p:spPr>
          <a:xfrm>
            <a:off x="176213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4.  </a:t>
            </a:r>
            <a:r>
              <a:rPr lang="ko-KR" altLang="en-US" sz="2000" smtClean="0"/>
              <a:t>기타 학사 안내 사항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85730" y="764704"/>
            <a:ext cx="84963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수강인원 미달로 인한 폐강과목은 언제 공지되나요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?</a:t>
            </a:r>
          </a:p>
          <a:p>
            <a:pPr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가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latin typeface="+mn-ea"/>
                <a:ea typeface="+mn-ea"/>
              </a:rPr>
              <a:t>폐강과목은 </a:t>
            </a:r>
            <a:r>
              <a:rPr lang="en-US" altLang="ko-KR" sz="135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ko-KR" altLang="en-US" sz="1350" dirty="0" smtClean="0">
                <a:solidFill>
                  <a:srgbClr val="FF0000"/>
                </a:solidFill>
                <a:latin typeface="+mn-ea"/>
                <a:ea typeface="+mn-ea"/>
              </a:rPr>
              <a:t>월 </a:t>
            </a:r>
            <a:r>
              <a:rPr lang="en-US" altLang="ko-KR" sz="1350" dirty="0" smtClean="0">
                <a:solidFill>
                  <a:srgbClr val="FF0000"/>
                </a:solidFill>
                <a:latin typeface="+mn-ea"/>
                <a:ea typeface="+mn-ea"/>
              </a:rPr>
              <a:t>27</a:t>
            </a:r>
            <a:r>
              <a:rPr lang="ko-KR" altLang="en-US" sz="1350" dirty="0" smtClean="0">
                <a:solidFill>
                  <a:srgbClr val="FF0000"/>
                </a:solidFill>
                <a:latin typeface="+mn-ea"/>
                <a:ea typeface="+mn-ea"/>
              </a:rPr>
              <a:t>일</a:t>
            </a:r>
            <a:r>
              <a:rPr lang="en-US" altLang="ko-KR" sz="1350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ko-KR" altLang="en-US" sz="1350" dirty="0" smtClean="0">
                <a:solidFill>
                  <a:srgbClr val="FF0000"/>
                </a:solidFill>
                <a:latin typeface="+mn-ea"/>
                <a:ea typeface="+mn-ea"/>
              </a:rPr>
              <a:t>월</a:t>
            </a:r>
            <a:r>
              <a:rPr lang="en-US" altLang="ko-KR" sz="1350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ko-KR" altLang="en-US" sz="1350" dirty="0" smtClean="0">
                <a:solidFill>
                  <a:srgbClr val="FF0000"/>
                </a:solidFill>
                <a:latin typeface="+mn-ea"/>
                <a:ea typeface="+mn-ea"/>
              </a:rPr>
              <a:t>오후</a:t>
            </a:r>
            <a:r>
              <a:rPr lang="en-US" altLang="ko-KR" sz="1350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학교 홈페이지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학사공지란에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공지될 예정입니다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나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폐강된 </a:t>
            </a:r>
            <a:r>
              <a:rPr lang="ko-KR" altLang="en-US" sz="1350" dirty="0" smtClean="0">
                <a:solidFill>
                  <a:schemeClr val="accent4"/>
                </a:solidFill>
                <a:latin typeface="+mn-ea"/>
                <a:ea typeface="+mn-ea"/>
              </a:rPr>
              <a:t>과목은 </a:t>
            </a:r>
            <a:r>
              <a:rPr lang="ko-KR" altLang="en-US" sz="1350" dirty="0" err="1" smtClean="0">
                <a:solidFill>
                  <a:schemeClr val="accent4"/>
                </a:solidFill>
                <a:latin typeface="+mn-ea"/>
                <a:ea typeface="+mn-ea"/>
              </a:rPr>
              <a:t>자동삭제되며</a:t>
            </a:r>
            <a:r>
              <a:rPr lang="en-US" altLang="ko-KR" sz="1350" dirty="0" smtClean="0">
                <a:solidFill>
                  <a:schemeClr val="accent4"/>
                </a:solidFill>
                <a:latin typeface="+mn-ea"/>
                <a:ea typeface="+mn-ea"/>
              </a:rPr>
              <a:t>,</a:t>
            </a:r>
            <a:r>
              <a:rPr lang="ko-KR" altLang="en-US" sz="1350" dirty="0" smtClean="0">
                <a:solidFill>
                  <a:schemeClr val="accent4"/>
                </a:solidFill>
                <a:latin typeface="+mn-ea"/>
                <a:ea typeface="+mn-ea"/>
              </a:rPr>
              <a:t> 수강신청 확인기간에 수강 변경할 수 있습니다</a:t>
            </a:r>
            <a:r>
              <a:rPr lang="en-US" altLang="ko-KR" sz="1350" dirty="0" smtClean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eaLnBrk="1" latinLnBrk="1" hangingPunct="1">
              <a:lnSpc>
                <a:spcPts val="2000"/>
              </a:lnSpc>
              <a:defRPr/>
            </a:pP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2.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수강신청확인기간 이후 수강취소 할 수 있나요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?</a:t>
            </a:r>
          </a:p>
          <a:p>
            <a:pPr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가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수업일수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¼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선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[</a:t>
            </a:r>
            <a:r>
              <a:rPr lang="en-US" altLang="ko-KR" sz="1350" dirty="0" smtClean="0">
                <a:solidFill>
                  <a:schemeClr val="accent4"/>
                </a:solidFill>
                <a:latin typeface="+mn-ea"/>
                <a:ea typeface="+mn-ea"/>
              </a:rPr>
              <a:t>3.27(</a:t>
            </a:r>
            <a:r>
              <a:rPr lang="ko-KR" altLang="en-US" sz="1350" dirty="0" smtClean="0">
                <a:solidFill>
                  <a:schemeClr val="accent4"/>
                </a:solidFill>
                <a:latin typeface="+mn-ea"/>
                <a:ea typeface="+mn-ea"/>
              </a:rPr>
              <a:t>월</a:t>
            </a:r>
            <a:r>
              <a:rPr lang="en-US" altLang="ko-KR" sz="1350" dirty="0" smtClean="0">
                <a:solidFill>
                  <a:schemeClr val="accent4"/>
                </a:solidFill>
                <a:latin typeface="+mn-ea"/>
                <a:ea typeface="+mn-ea"/>
              </a:rPr>
              <a:t>)]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까지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[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통합정보시스템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=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학생정보시스템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-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학부학사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-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수강신청관리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-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수강신청확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인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]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에서 직접 신청할 수 있습니다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신청 방법은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&lt;STEP 3-7&gt;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을 참조하시기 바랍니다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나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 smtClean="0">
                <a:solidFill>
                  <a:schemeClr val="accent4"/>
                </a:solidFill>
                <a:latin typeface="+mn-ea"/>
                <a:ea typeface="+mn-ea"/>
              </a:rPr>
              <a:t>수강취소로 인하여 해당과목의 수강인원이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폐강과목 기준 인원</a:t>
            </a:r>
            <a:r>
              <a:rPr lang="en-US" altLang="ko-KR" sz="1350" dirty="0" smtClean="0">
                <a:solidFill>
                  <a:schemeClr val="accent4"/>
                </a:solidFill>
                <a:latin typeface="+mn-ea"/>
                <a:ea typeface="+mn-ea"/>
              </a:rPr>
              <a:t>(</a:t>
            </a:r>
            <a:r>
              <a:rPr lang="ko-KR" altLang="en-US" sz="1350" dirty="0" smtClean="0">
                <a:solidFill>
                  <a:schemeClr val="accent4"/>
                </a:solidFill>
                <a:latin typeface="+mn-ea"/>
                <a:ea typeface="+mn-ea"/>
              </a:rPr>
              <a:t>과목별 상이</a:t>
            </a:r>
            <a:r>
              <a:rPr lang="en-US" altLang="ko-KR" sz="1350" dirty="0" smtClean="0">
                <a:solidFill>
                  <a:schemeClr val="accent4"/>
                </a:solidFill>
                <a:latin typeface="+mn-ea"/>
                <a:ea typeface="+mn-ea"/>
              </a:rPr>
              <a:t>)</a:t>
            </a:r>
            <a:r>
              <a:rPr lang="ko-KR" altLang="en-US" sz="1350" dirty="0" smtClean="0">
                <a:solidFill>
                  <a:schemeClr val="accent4"/>
                </a:solidFill>
                <a:latin typeface="+mn-ea"/>
                <a:ea typeface="+mn-ea"/>
              </a:rPr>
              <a:t>에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미달될 경우에는 </a:t>
            </a:r>
            <a:r>
              <a:rPr lang="ko-KR" altLang="en-US" sz="1350" dirty="0" err="1" smtClean="0">
                <a:solidFill>
                  <a:schemeClr val="accent4"/>
                </a:solidFill>
                <a:latin typeface="+mn-ea"/>
                <a:ea typeface="+mn-ea"/>
              </a:rPr>
              <a:t>취</a:t>
            </a:r>
            <a:endParaRPr lang="en-US" altLang="ko-KR" sz="1350" dirty="0" smtClean="0">
              <a:solidFill>
                <a:schemeClr val="accent4"/>
              </a:solidFill>
              <a:latin typeface="+mn-ea"/>
              <a:ea typeface="+mn-ea"/>
            </a:endParaRPr>
          </a:p>
          <a:p>
            <a:pPr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</a:t>
            </a:r>
            <a:r>
              <a:rPr lang="en-US" altLang="ko-KR" sz="1350" dirty="0" smtClean="0">
                <a:solidFill>
                  <a:schemeClr val="accent4"/>
                </a:solidFill>
                <a:latin typeface="+mn-ea"/>
                <a:ea typeface="+mn-ea"/>
              </a:rPr>
              <a:t>        </a:t>
            </a:r>
            <a:r>
              <a:rPr lang="ko-KR" altLang="en-US" sz="1350" dirty="0" smtClean="0">
                <a:solidFill>
                  <a:schemeClr val="accent4"/>
                </a:solidFill>
                <a:latin typeface="+mn-ea"/>
                <a:ea typeface="+mn-ea"/>
              </a:rPr>
              <a:t>소가 불가능</a:t>
            </a:r>
            <a:r>
              <a:rPr lang="ko-KR" altLang="en-US" sz="1350" dirty="0" smtClean="0">
                <a:solidFill>
                  <a:schemeClr val="accent4"/>
                </a:solidFill>
                <a:latin typeface="+mn-ea"/>
                <a:ea typeface="+mn-ea"/>
              </a:rPr>
              <a:t>합니다</a:t>
            </a:r>
            <a:r>
              <a:rPr lang="en-US" altLang="ko-KR" sz="1350" dirty="0" smtClean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eaLnBrk="1" latinLnBrk="1" hangingPunct="1">
              <a:lnSpc>
                <a:spcPts val="2000"/>
              </a:lnSpc>
              <a:defRPr/>
            </a:pP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3.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학부에 입학한 학생입니다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전공배정은 언제하며 방법은 어떻게 되나요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?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가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전공제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운영 학부의 학생은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학기 또는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 진급 때 전공을 선택합니다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나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전공배정 신청 방법은 다음과 같습니다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   -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전공배정 대상자는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학기 도는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학기 중 수업일수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¾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선 이후 소정의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기간내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전공배정신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청서를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학부장에게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제출하여야 합니다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   -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전공배정지원서를 제출한 후 취득한 성적의 총 평점평균 순위에 따라 배정하되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,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수료학점을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취득하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지 못하는 자는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후순위로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배정됩니다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   -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전공배정 수료학점은 다음과 같으며 계절학기 등의 성적을 제외한 정규학기 성적만 인정합니다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     (1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학기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진</a:t>
            </a:r>
            <a:r>
              <a:rPr lang="ko-KR" altLang="en-US" sz="1350" dirty="0" err="1" smtClean="0">
                <a:solidFill>
                  <a:schemeClr val="accent4"/>
                </a:solidFill>
                <a:latin typeface="+mn-ea"/>
                <a:ea typeface="+mn-ea"/>
              </a:rPr>
              <a:t>급시</a:t>
            </a:r>
            <a:r>
              <a:rPr lang="ko-KR" altLang="en-US" sz="1350" dirty="0" smtClean="0">
                <a:solidFill>
                  <a:schemeClr val="accent4"/>
                </a:solidFill>
                <a:latin typeface="+mn-ea"/>
                <a:ea typeface="+mn-ea"/>
              </a:rPr>
              <a:t>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배정학부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: 16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학점 이상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/ 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진급시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배정학부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: 33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학점 이상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)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학부별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전공배정 시기는 강의시간표를 참고하세요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라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수업일수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¾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선 이후 휴학을 하고자 하는 대상자는 전공배정지원서를 제출 후 휴학하여야 합니다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85087" cy="549275"/>
          </a:xfrm>
        </p:spPr>
        <p:txBody>
          <a:bodyPr/>
          <a:lstStyle/>
          <a:p>
            <a:pPr eaLnBrk="1" hangingPunct="1"/>
            <a:r>
              <a:rPr lang="ko-KR" altLang="en-US" sz="1600" dirty="0" smtClean="0"/>
              <a:t>학부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과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사무실 전화번호</a:t>
            </a:r>
            <a:r>
              <a:rPr lang="en-US" altLang="ko-KR" sz="1600" dirty="0" smtClean="0"/>
              <a:t>(509-</a:t>
            </a:r>
            <a:r>
              <a:rPr lang="ko-KR" altLang="en-US" sz="1600" dirty="0" smtClean="0"/>
              <a:t>국번</a:t>
            </a:r>
            <a:r>
              <a:rPr lang="en-US" altLang="ko-KR" sz="1600" dirty="0" smtClean="0"/>
              <a:t>)</a:t>
            </a:r>
            <a:endParaRPr lang="en-US" altLang="ko-KR" sz="1500" dirty="0" smtClean="0">
              <a:latin typeface="DFKai-SB" pitchFamily="65" charset="-120"/>
              <a:ea typeface="DFKai-SB" pitchFamily="65" charset="-12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128861"/>
              </p:ext>
            </p:extLst>
          </p:nvPr>
        </p:nvGraphicFramePr>
        <p:xfrm>
          <a:off x="251520" y="692696"/>
          <a:ext cx="8493770" cy="5856447"/>
        </p:xfrm>
        <a:graphic>
          <a:graphicData uri="http://schemas.openxmlformats.org/drawingml/2006/table">
            <a:tbl>
              <a:tblPr/>
              <a:tblGrid>
                <a:gridCol w="1486140"/>
                <a:gridCol w="2183094"/>
                <a:gridCol w="3816424"/>
                <a:gridCol w="1008112"/>
              </a:tblGrid>
              <a:tr h="304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학과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전화번호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실번호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1581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영일중대학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영어학부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영어학부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5521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D594</a:t>
                      </a: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일본어창의융합학부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일본어창의융합학부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(5711, 5741)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D597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중국학부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중국학부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5771, 5799)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D561</a:t>
                      </a: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G2(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‧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융합학부</a:t>
                      </a:r>
                      <a:endParaRPr lang="en-US" altLang="ko-KR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G2(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‧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융합학부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(6789)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D566</a:t>
                      </a: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row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글로벌인문융합대학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유럽학부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독일어전공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(5601), EU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지역통상전공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(5681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프랑스어전공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(5581),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이탈리아어전공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(5671)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D595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중남미학부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스페인어전공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(5621),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포르투갈어전공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(5630)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D596</a:t>
                      </a: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러시아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터키중앙아시아학부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러시아언어통상전공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(5707),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터키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‧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중앙아시아전공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(5708)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D562</a:t>
                      </a: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동남아창의융합학부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태국</a:t>
                      </a:r>
                      <a:r>
                        <a:rPr lang="en-US" altLang="ko-KR" sz="11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1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라오어트랙</a:t>
                      </a:r>
                      <a:r>
                        <a:rPr lang="en-US" altLang="ko-KR" sz="11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(5868), </a:t>
                      </a: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인도네시아</a:t>
                      </a:r>
                      <a:r>
                        <a:rPr lang="en-US" altLang="ko-KR" sz="11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1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말레이시아어트랙</a:t>
                      </a:r>
                      <a:r>
                        <a:rPr lang="en-US" altLang="ko-KR" sz="11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(5811),</a:t>
                      </a:r>
                      <a:r>
                        <a:rPr lang="ko-KR" altLang="en-US" sz="1100" kern="0" spc="-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ko-KR" altLang="en-US" sz="1100" kern="0" spc="-2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베트남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캄보디아어트랙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(5869),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미얀마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필리핀어트랙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(5870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),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D423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인도학부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중동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지중해지역학부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인도학부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(5891),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중동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지중해지역학부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5881)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D564</a:t>
                      </a: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한국어문화학부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한국어문화학부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(5931)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D565</a:t>
                      </a: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파이데이아창의인재학과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파이데이아창의인재학과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(6321)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D504</a:t>
                      </a: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역사관광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‧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외교통상학부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역사관광전공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5981)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외교통상전공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6011)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D503</a:t>
                      </a: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D504</a:t>
                      </a: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글로벌비즈니스대학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경영학부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(6051),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회계전공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(6091)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D502</a:t>
                      </a: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국제무역</a:t>
                      </a: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‧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마케팅학부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국제무역</a:t>
                      </a: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‧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마케팅학부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(6071)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국제비서</a:t>
                      </a: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‧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경제금융학부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국제비서전공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(6151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5815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경제금융전공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(6121)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I417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글로컬창의융합대학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영상콘텐츠융합학과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영상콘텐츠융합학과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(5961)</a:t>
                      </a:r>
                      <a:endParaRPr lang="ko-KR" altLang="en-US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D503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경찰정보보호학부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경찰행정전공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(5991)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D504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정보보호전공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(6241)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I416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marL="33020" marR="0" indent="-3302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0" indent="-3302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스포츠산업융합학부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0" indent="-3302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사회체육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스포츠산업전공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(6301),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재활복지전공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(6318)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B204</a:t>
                      </a: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marL="33020" marR="0" indent="-3302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0" indent="-3302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0" indent="-3302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rowSpan="2">
                  <a:txBody>
                    <a:bodyPr/>
                    <a:lstStyle/>
                    <a:p>
                      <a:pPr marL="33020" marR="0" indent="-3302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IT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0" indent="-3302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컴퓨터소프트웨어융합학부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0" indent="-3302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컴퓨터소프트웨어융합학부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(6221, 6241)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I416</a:t>
                      </a:r>
                    </a:p>
                  </a:txBody>
                  <a:tcPr marL="10739" marR="10739" marT="10737" marB="10737" anchor="ctr">
                    <a:lnL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020" marR="0" indent="-3302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지능형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IT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융합학부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0" indent="-33020" algn="just" defTabSz="914400" rtl="0" eaLnBrk="1" fontAlgn="base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지능형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IT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융합학부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6261)</a:t>
                      </a:r>
                    </a:p>
                  </a:txBody>
                  <a:tcPr marL="10739" marR="10739" marT="10737" marB="107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2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1"/>
          <p:cNvSpPr>
            <a:spLocks noGrp="1" noChangeArrowheads="1"/>
          </p:cNvSpPr>
          <p:nvPr>
            <p:ph type="title"/>
          </p:nvPr>
        </p:nvSpPr>
        <p:spPr>
          <a:xfrm>
            <a:off x="176213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1.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 알기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79388" y="620713"/>
            <a:ext cx="8496300" cy="650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수강신청이란 무엇인가요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?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우리대학에 입학하여 수업을 받기 위한 등록 절차의 일환이며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,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학생이 수업참여 의사를 표시하는 것으로 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등록한 학생이 매 학기 개설된 과목과 시간을 검토하여 수강할 과목을 강의시간표에서 선택하여 신청하는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절차를 말합니다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2.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수강신청 시스템 접속 및 학번은 어떻게 조회하나요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?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가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수강신청 시스템 접속은 수강신청기간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(</a:t>
            </a:r>
            <a:r>
              <a:rPr lang="en-US" altLang="ko-KR" sz="1350" dirty="0" smtClean="0">
                <a:solidFill>
                  <a:schemeClr val="accent4"/>
                </a:solidFill>
                <a:latin typeface="+mn-ea"/>
                <a:ea typeface="+mn-ea"/>
              </a:rPr>
              <a:t>2017.2.20~2.24)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중 학교 홈페이지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(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  <a:hlinkClick r:id="rId2"/>
              </a:rPr>
              <a:t>http://www.bufs.ac.kr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)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에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링크를 통해 접속할 수 있습니다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(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수강신청시스템 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WEB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주소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: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  <a:hlinkClick r:id="rId3"/>
              </a:rPr>
              <a:t>http://sugang.bufs.ac.kr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)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나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개인별 학번은 수강신청 로그인 페이지 하단에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『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학번찾기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』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버튼을 활용합니다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 (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비밀번호는 개인 생년월일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6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자리로 초기설정 되어 있습니다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.)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3.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수강신청 일시는 언제인가요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?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가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수강신청기간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-2. </a:t>
            </a:r>
            <a:r>
              <a:rPr lang="en-US" altLang="ko-KR" sz="1350" u="sng" dirty="0" smtClean="0">
                <a:solidFill>
                  <a:srgbClr val="FF0000"/>
                </a:solidFill>
                <a:latin typeface="+mn-ea"/>
                <a:ea typeface="+mn-ea"/>
              </a:rPr>
              <a:t>20(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월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) </a:t>
            </a:r>
            <a:r>
              <a:rPr lang="en-US" altLang="ko-KR" sz="1350" u="sng" dirty="0" smtClean="0">
                <a:solidFill>
                  <a:srgbClr val="FF0000"/>
                </a:solidFill>
                <a:latin typeface="+mn-ea"/>
                <a:ea typeface="+mn-ea"/>
              </a:rPr>
              <a:t>09:00~17:00 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[1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학년 수강신청일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]  / 2. </a:t>
            </a:r>
            <a:r>
              <a:rPr lang="en-US" altLang="ko-KR" sz="1350" u="sng" dirty="0" smtClean="0">
                <a:solidFill>
                  <a:srgbClr val="FF0000"/>
                </a:solidFill>
                <a:latin typeface="+mn-ea"/>
                <a:ea typeface="+mn-ea"/>
              </a:rPr>
              <a:t>24(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금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) </a:t>
            </a:r>
            <a:r>
              <a:rPr lang="en-US" altLang="ko-KR" sz="1350" u="sng" dirty="0" smtClean="0">
                <a:solidFill>
                  <a:srgbClr val="FF0000"/>
                </a:solidFill>
                <a:latin typeface="+mn-ea"/>
                <a:ea typeface="+mn-ea"/>
              </a:rPr>
              <a:t>09:00~17:00 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[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전체학년 수강신청일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]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나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수강신청 확인 및 정정기간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-3. 7</a:t>
            </a:r>
            <a:r>
              <a:rPr lang="en-US" altLang="ko-KR" sz="1350" dirty="0" smtClean="0">
                <a:solidFill>
                  <a:schemeClr val="accent4"/>
                </a:solidFill>
                <a:latin typeface="+mn-ea"/>
                <a:ea typeface="+mn-ea"/>
              </a:rPr>
              <a:t>(</a:t>
            </a:r>
            <a:r>
              <a:rPr lang="ko-KR" altLang="en-US" sz="1350" dirty="0" smtClean="0">
                <a:solidFill>
                  <a:schemeClr val="accent4"/>
                </a:solidFill>
                <a:latin typeface="+mn-ea"/>
                <a:ea typeface="+mn-ea"/>
              </a:rPr>
              <a:t>화</a:t>
            </a:r>
            <a:r>
              <a:rPr lang="en-US" altLang="ko-KR" sz="1350" dirty="0" smtClean="0">
                <a:solidFill>
                  <a:schemeClr val="accent4"/>
                </a:solidFill>
                <a:latin typeface="+mn-ea"/>
                <a:ea typeface="+mn-ea"/>
              </a:rPr>
              <a:t>)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09:00~17:00 [1, 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 수강신청확인일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] / 3. 8</a:t>
            </a:r>
            <a:r>
              <a:rPr lang="en-US" altLang="ko-KR" sz="1350" dirty="0" smtClean="0">
                <a:solidFill>
                  <a:schemeClr val="accent4"/>
                </a:solidFill>
                <a:latin typeface="+mn-ea"/>
                <a:ea typeface="+mn-ea"/>
              </a:rPr>
              <a:t>(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</a:t>
            </a:r>
            <a:r>
              <a:rPr lang="en-US" altLang="ko-KR" sz="1350" dirty="0" smtClean="0">
                <a:solidFill>
                  <a:schemeClr val="accent4"/>
                </a:solidFill>
                <a:latin typeface="+mn-ea"/>
                <a:ea typeface="+mn-ea"/>
              </a:rPr>
              <a:t>)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09:00~17:00 [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전체학년 수강신청확인일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]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*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위 기간에 수강신청시스템에 접속하여 과목 신청 및 변경을 할 수 있습니다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j-lt"/>
                <a:ea typeface="+mn-ea"/>
              </a:rPr>
              <a:t>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4</a:t>
            </a:r>
            <a:r>
              <a:rPr lang="en-US" altLang="ko-KR" sz="1350" b="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수강신청 시 유의사항은 무엇인가요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?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가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특정과목에 편중되는 현상을 해소하기 위하여 수강신청 선착순에 따라 적정한 규모에서 과목별 수강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인원을 제한하므로 수강신청 또는 변경을 위해 수강취소를 하는 경우 유의하여야 합니다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나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지정된 날짜에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 중 이수하여야 할 전공 또는 교양과목을 신청하지 못한 경우 우선 각 학부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(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과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) 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사무실에 문의합니다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각 학부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(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과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)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사무실 연락처는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‘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강의시간표 책자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’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또는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‘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학교홈페이지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-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강의시간표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조회 배너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’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에서 확인할 수 있습니다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1"/>
          <p:cNvSpPr>
            <a:spLocks noGrp="1" noChangeArrowheads="1"/>
          </p:cNvSpPr>
          <p:nvPr>
            <p:ph type="title"/>
          </p:nvPr>
        </p:nvSpPr>
        <p:spPr>
          <a:xfrm>
            <a:off x="176213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2-1.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준비하기 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9388" y="903288"/>
            <a:ext cx="8496300" cy="5221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한 학기에 수강신청 할 수 있는 학점은 몇 학점인가요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?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가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한 학기 당 최대 신청 가능한 학점은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19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학점입니다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단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,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파이데이아창의인재학과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학생은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27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학점까지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수강신청 할 수 있습니다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나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1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학기에 학사경고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(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성적평점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1.5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미만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)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를 받는 경우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, 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학기 수강신청학점은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17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학점으로 제한되며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,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성적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우수자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(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성적평점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4.0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이상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)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가 되는 경우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학기 </a:t>
            </a:r>
            <a:r>
              <a:rPr lang="ko-KR" altLang="en-US" sz="1350" dirty="0" smtClean="0">
                <a:solidFill>
                  <a:schemeClr val="accent4"/>
                </a:solidFill>
                <a:latin typeface="+mn-ea"/>
                <a:ea typeface="+mn-ea"/>
              </a:rPr>
              <a:t>수강신청학점은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22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학점까지 늘어납니다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학기 장학금을 받을 수 있는 대상자가 되기 위한 최소 이수학점은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15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학점입니다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라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특히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, 1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학기 또는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학기에 전공배정이 되는 학부 학생의 경우에는 전공배정 수료학점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(1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년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학기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진급시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배정학부는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16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학점 이상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, 2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진급시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배정학부는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33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학점 이상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)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을 고려하여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수강신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청하여야 합니다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2.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강의시간표 조회는 어떻게 할 수 있나요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? 1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학년에는 어떤 과목을 수강하여야 하나요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? 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또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,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졸업 시 까지 교양 및 전공은 어떻게 이수하여야 하나요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?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가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강의시간표는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우리대학 홈페이지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‘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강의시간표 조회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’ </a:t>
            </a:r>
            <a:r>
              <a:rPr lang="ko-KR" altLang="en-US" sz="1350" dirty="0" smtClean="0">
                <a:solidFill>
                  <a:schemeClr val="accent4"/>
                </a:solidFill>
                <a:latin typeface="+mn-ea"/>
                <a:ea typeface="+mn-ea"/>
              </a:rPr>
              <a:t>배너에서 </a:t>
            </a:r>
            <a:r>
              <a:rPr lang="ko-KR" altLang="en-US" sz="1350" dirty="0" smtClean="0">
                <a:solidFill>
                  <a:schemeClr val="accent4"/>
                </a:solidFill>
                <a:latin typeface="+mn-ea"/>
                <a:ea typeface="+mn-ea"/>
              </a:rPr>
              <a:t>확인합니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다</a:t>
            </a:r>
            <a:r>
              <a:rPr lang="en-US" altLang="ko-KR" sz="1350" dirty="0" smtClean="0">
                <a:solidFill>
                  <a:schemeClr val="accent4"/>
                </a:solidFill>
                <a:latin typeface="+mn-ea"/>
                <a:ea typeface="+mn-ea"/>
              </a:rPr>
              <a:t>. </a:t>
            </a:r>
            <a:r>
              <a:rPr lang="ko-KR" altLang="en-US" sz="1350" dirty="0" smtClean="0">
                <a:solidFill>
                  <a:schemeClr val="accent4"/>
                </a:solidFill>
                <a:latin typeface="+mn-ea"/>
                <a:ea typeface="+mn-ea"/>
              </a:rPr>
              <a:t>해당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학기의 주요학사일정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, </a:t>
            </a:r>
            <a:r>
              <a:rPr lang="ko-KR" altLang="en-US" sz="1350" dirty="0" err="1">
                <a:solidFill>
                  <a:schemeClr val="accent4"/>
                </a:solidFill>
                <a:latin typeface="+mn-ea"/>
                <a:ea typeface="+mn-ea"/>
              </a:rPr>
              <a:t>졸업시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필요한 교양 </a:t>
            </a:r>
            <a:r>
              <a:rPr lang="ko-KR" altLang="en-US" sz="1350" dirty="0" smtClean="0">
                <a:solidFill>
                  <a:schemeClr val="accent4"/>
                </a:solidFill>
                <a:latin typeface="+mn-ea"/>
                <a:ea typeface="+mn-ea"/>
              </a:rPr>
              <a:t>및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</a:t>
            </a:r>
            <a:r>
              <a:rPr lang="ko-KR" altLang="en-US" sz="1350" dirty="0" smtClean="0">
                <a:solidFill>
                  <a:schemeClr val="accent4"/>
                </a:solidFill>
                <a:latin typeface="+mn-ea"/>
                <a:ea typeface="+mn-ea"/>
              </a:rPr>
              <a:t>전공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영역별 이수학점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,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주요 학사제도 안내내용을 열람하실 수 있습니다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rgbClr val="FF0000"/>
                </a:solidFill>
                <a:latin typeface="+mn-ea"/>
                <a:ea typeface="+mn-ea"/>
              </a:rPr>
              <a:t>    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나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. 1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학년에는 다음페이지의 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&lt;STEP 2-2. 1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학년 교과목 추천 이수방법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&gt;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을 참조하여 이수하시면 됩니다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. 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가급적 추천 이수방법을 따라 이수하시기 바라며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, 1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 때 해당 영역을 과목을 일부 누락하거나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, 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    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다른 과목으로 수강하였다 하더라도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4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학년 졸업 때까지 추가로 이수하면 되므로 걱정하시지 않아도  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        됩니다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.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    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다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. </a:t>
            </a:r>
            <a:r>
              <a:rPr lang="ko-KR" altLang="en-US" sz="1350" u="sng" dirty="0" err="1">
                <a:solidFill>
                  <a:srgbClr val="FF0000"/>
                </a:solidFill>
                <a:latin typeface="+mn-ea"/>
                <a:ea typeface="+mn-ea"/>
              </a:rPr>
              <a:t>졸업시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 까지 필요한 </a:t>
            </a:r>
            <a:r>
              <a:rPr lang="en-US" altLang="ko-KR" sz="1350" u="sng" dirty="0" smtClean="0">
                <a:solidFill>
                  <a:srgbClr val="FF0000"/>
                </a:solidFill>
                <a:latin typeface="+mn-ea"/>
                <a:ea typeface="+mn-ea"/>
              </a:rPr>
              <a:t>2017</a:t>
            </a:r>
            <a:r>
              <a:rPr lang="ko-KR" altLang="en-US" sz="1350" u="sng" dirty="0" smtClean="0">
                <a:solidFill>
                  <a:srgbClr val="FF0000"/>
                </a:solidFill>
                <a:latin typeface="+mn-ea"/>
                <a:ea typeface="+mn-ea"/>
              </a:rPr>
              <a:t>학번의 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교육과정 기본 </a:t>
            </a:r>
            <a:r>
              <a:rPr lang="ko-KR" altLang="en-US" sz="1350" u="sng" dirty="0" err="1">
                <a:solidFill>
                  <a:srgbClr val="FF0000"/>
                </a:solidFill>
                <a:latin typeface="+mn-ea"/>
                <a:ea typeface="+mn-ea"/>
              </a:rPr>
              <a:t>이수표는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&lt;STEP 2-3. </a:t>
            </a:r>
            <a:r>
              <a:rPr lang="en-US" altLang="ko-KR" sz="1350" u="sng" dirty="0" smtClean="0">
                <a:solidFill>
                  <a:srgbClr val="FF0000"/>
                </a:solidFill>
                <a:latin typeface="+mn-ea"/>
                <a:ea typeface="+mn-ea"/>
              </a:rPr>
              <a:t>2017</a:t>
            </a:r>
            <a:r>
              <a:rPr lang="ko-KR" altLang="en-US" sz="1350" u="sng" dirty="0" smtClean="0">
                <a:solidFill>
                  <a:srgbClr val="FF0000"/>
                </a:solidFill>
                <a:latin typeface="+mn-ea"/>
                <a:ea typeface="+mn-ea"/>
              </a:rPr>
              <a:t>학년도 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교육과정 기본이수</a:t>
            </a:r>
            <a:endParaRPr lang="en-US" altLang="ko-KR" sz="1350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solidFill>
                  <a:srgbClr val="FF0000"/>
                </a:solidFill>
                <a:latin typeface="+mn-ea"/>
                <a:ea typeface="+mn-ea"/>
              </a:rPr>
              <a:t>        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표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&gt;</a:t>
            </a:r>
            <a:r>
              <a:rPr lang="ko-KR" altLang="en-US" sz="1350" u="sng" dirty="0">
                <a:solidFill>
                  <a:srgbClr val="FF0000"/>
                </a:solidFill>
                <a:latin typeface="+mn-ea"/>
                <a:ea typeface="+mn-ea"/>
              </a:rPr>
              <a:t>를 참조하시면 됩니다</a:t>
            </a:r>
            <a:r>
              <a:rPr lang="en-US" altLang="ko-KR" sz="1350" u="sng" dirty="0">
                <a:solidFill>
                  <a:srgbClr val="FF0000"/>
                </a:solidFill>
                <a:latin typeface="+mn-ea"/>
                <a:ea typeface="+mn-ea"/>
              </a:rPr>
              <a:t>. 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(</a:t>
            </a:r>
            <a:r>
              <a:rPr lang="ko-KR" altLang="en-US" sz="1350" dirty="0">
                <a:solidFill>
                  <a:schemeClr val="accent4"/>
                </a:solidFill>
                <a:latin typeface="+mn-ea"/>
                <a:ea typeface="+mn-ea"/>
              </a:rPr>
              <a:t>우리대학 홈페이지에서 조회 가능</a:t>
            </a:r>
            <a:r>
              <a:rPr lang="en-US" altLang="ko-KR" sz="1350" dirty="0">
                <a:solidFill>
                  <a:schemeClr val="accent4"/>
                </a:solidFill>
                <a:latin typeface="+mn-ea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1"/>
          <p:cNvSpPr>
            <a:spLocks noGrp="1" noChangeArrowheads="1"/>
          </p:cNvSpPr>
          <p:nvPr>
            <p:ph type="title"/>
          </p:nvPr>
        </p:nvSpPr>
        <p:spPr>
          <a:xfrm>
            <a:off x="176213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2-2. 1</a:t>
            </a:r>
            <a:r>
              <a:rPr lang="ko-KR" altLang="en-US" sz="2000" smtClean="0"/>
              <a:t>학년 교과목 추천 이수방법 보기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409665"/>
              </p:ext>
            </p:extLst>
          </p:nvPr>
        </p:nvGraphicFramePr>
        <p:xfrm>
          <a:off x="250825" y="1700213"/>
          <a:ext cx="8497888" cy="5020724"/>
        </p:xfrm>
        <a:graphic>
          <a:graphicData uri="http://schemas.openxmlformats.org/drawingml/2006/table">
            <a:tbl>
              <a:tblPr/>
              <a:tblGrid>
                <a:gridCol w="576263"/>
                <a:gridCol w="1224632"/>
                <a:gridCol w="1440780"/>
                <a:gridCol w="574675"/>
                <a:gridCol w="1441450"/>
                <a:gridCol w="576263"/>
                <a:gridCol w="503237"/>
                <a:gridCol w="2160588"/>
              </a:tblGrid>
              <a:tr h="285754"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교과과정</a:t>
                      </a:r>
                    </a:p>
                  </a:txBody>
                  <a:tcPr marL="17429" marR="17429" marT="17429" marB="17429" anchor="ctr" horzOverflow="overflow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이수학기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연간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754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학기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학기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5754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신청과목명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신청과목명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3837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교양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과정</a:t>
                      </a:r>
                    </a:p>
                  </a:txBody>
                  <a:tcPr marL="17429" marR="17429" marT="17429" marB="17429" anchor="ctr" horzOverflow="overflow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인성영역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채플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I(1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대학생활과미래설계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(1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채플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II(1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대학생활과미래설계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(1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-10160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학과별 수강하는 과목번호 및 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0" lvl="0" indent="-10160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분반을 유의하여 신청하여야 합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0" lvl="0" indent="-10160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니다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5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아르케기초영역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College English 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또는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English Pathfinder I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College English 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또는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English 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PathfinderII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영어진단평가 후 수준별 분반배정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30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나를바꾸는글쓰기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선택과목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*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소프트웨어와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컴퓨터적사고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글로벌인문융합대학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글로벌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대학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세상을바꾸는글쓰기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선택과목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*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소프트웨어와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컴퓨터적사고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영일중대학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글로벌비즈니스대학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글로컬창의융합대학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6850" marR="0" lvl="0" indent="-17145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나를바꾸는글쓰기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(1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학기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 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세상을바꾸는글쓰기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학기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는 필수로 이수하여야 합니다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196850" marR="0" lvl="0" indent="-17145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소프트웨어와 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컴퓨터적사고는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학과에 따라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학기 또는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학기에 필수로 이수하여야 합니다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196850" marR="0" lvl="0" indent="-17145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나머지 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아르케교양영역에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개설된 선택과목 중에서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학년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1~2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학기 중에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과목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이수하여야 합니다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전공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과정</a:t>
                      </a:r>
                    </a:p>
                  </a:txBody>
                  <a:tcPr marL="17429" marR="17429" marT="17429" marB="17429" anchor="ctr" horzOverflow="overflow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전공기본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전공심화실무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학부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전공기본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전공심화실무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학부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전공기본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전공심화실무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-10160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429" marR="17429" marT="17429" marB="1742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79388" y="793750"/>
            <a:ext cx="84963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ko-KR" altLang="en-US" sz="1350" dirty="0">
                <a:latin typeface="+mn-ea"/>
                <a:ea typeface="+mn-ea"/>
              </a:rPr>
              <a:t>▣</a:t>
            </a:r>
            <a:r>
              <a:rPr lang="en-US" altLang="ko-KR" sz="1350" dirty="0">
                <a:latin typeface="+mn-ea"/>
                <a:ea typeface="+mn-ea"/>
              </a:rPr>
              <a:t> </a:t>
            </a:r>
            <a:r>
              <a:rPr lang="ko-KR" altLang="en-US" sz="1350" dirty="0">
                <a:latin typeface="+mn-ea"/>
                <a:ea typeface="+mn-ea"/>
              </a:rPr>
              <a:t>아래의 표를 참조하여 수강할 과목을 강의시간표에서 선택하여야 합니다</a:t>
            </a:r>
            <a:r>
              <a:rPr lang="en-US" altLang="ko-KR" sz="1350" dirty="0">
                <a:latin typeface="+mn-ea"/>
                <a:ea typeface="+mn-ea"/>
              </a:rPr>
              <a:t>. </a:t>
            </a:r>
            <a:r>
              <a:rPr lang="ko-KR" altLang="en-US" sz="1350" dirty="0">
                <a:latin typeface="+mn-ea"/>
                <a:ea typeface="+mn-ea"/>
              </a:rPr>
              <a:t>해당하는 교과과정</a:t>
            </a:r>
            <a:r>
              <a:rPr lang="en-US" altLang="ko-KR" sz="1350" dirty="0">
                <a:latin typeface="+mn-ea"/>
                <a:ea typeface="+mn-ea"/>
              </a:rPr>
              <a:t>(</a:t>
            </a:r>
            <a:r>
              <a:rPr lang="ko-KR" altLang="en-US" sz="1350" dirty="0">
                <a:latin typeface="+mn-ea"/>
                <a:ea typeface="+mn-ea"/>
              </a:rPr>
              <a:t>교양</a:t>
            </a:r>
            <a:r>
              <a:rPr lang="en-US" altLang="ko-KR" sz="1350" dirty="0">
                <a:latin typeface="+mn-ea"/>
                <a:ea typeface="+mn-ea"/>
              </a:rPr>
              <a:t>, </a:t>
            </a:r>
            <a:r>
              <a:rPr lang="ko-KR" altLang="en-US" sz="1350" dirty="0">
                <a:latin typeface="+mn-ea"/>
                <a:ea typeface="+mn-ea"/>
              </a:rPr>
              <a:t>전공</a:t>
            </a:r>
            <a:r>
              <a:rPr lang="en-US" altLang="ko-KR" sz="1350" dirty="0">
                <a:latin typeface="+mn-ea"/>
                <a:ea typeface="+mn-ea"/>
              </a:rPr>
              <a:t>)</a:t>
            </a: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latin typeface="+mn-ea"/>
                <a:ea typeface="+mn-ea"/>
              </a:rPr>
              <a:t>    </a:t>
            </a:r>
            <a:r>
              <a:rPr lang="ko-KR" altLang="en-US" sz="1350" dirty="0">
                <a:latin typeface="+mn-ea"/>
                <a:ea typeface="+mn-ea"/>
              </a:rPr>
              <a:t>의 과목 목록은 강의시간표에 모두 수록되어 있으며</a:t>
            </a:r>
            <a:r>
              <a:rPr lang="en-US" altLang="ko-KR" sz="1350" dirty="0">
                <a:latin typeface="+mn-ea"/>
                <a:ea typeface="+mn-ea"/>
              </a:rPr>
              <a:t>, </a:t>
            </a:r>
            <a:r>
              <a:rPr lang="ko-KR" altLang="en-US" sz="1350" dirty="0">
                <a:latin typeface="+mn-ea"/>
                <a:ea typeface="+mn-ea"/>
              </a:rPr>
              <a:t>수강신청일 당일에는 수강신청시스템에서 확인하실</a:t>
            </a:r>
            <a:endParaRPr lang="en-US" altLang="ko-KR" sz="1350" dirty="0">
              <a:latin typeface="+mn-ea"/>
              <a:ea typeface="+mn-ea"/>
            </a:endParaRPr>
          </a:p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en-US" altLang="ko-KR" sz="1350" dirty="0">
                <a:latin typeface="+mn-ea"/>
                <a:ea typeface="+mn-ea"/>
              </a:rPr>
              <a:t>   </a:t>
            </a:r>
            <a:r>
              <a:rPr lang="ko-KR" altLang="en-US" sz="1350" dirty="0">
                <a:latin typeface="+mn-ea"/>
                <a:ea typeface="+mn-ea"/>
              </a:rPr>
              <a:t> 수 있습니다</a:t>
            </a:r>
            <a:r>
              <a:rPr lang="en-US" altLang="ko-KR" sz="1350" dirty="0">
                <a:latin typeface="+mn-ea"/>
                <a:ea typeface="+mn-ea"/>
              </a:rPr>
              <a:t>.</a:t>
            </a:r>
            <a:r>
              <a:rPr lang="en-US" altLang="ko-KR" sz="1350" dirty="0">
                <a:solidFill>
                  <a:schemeClr val="tx2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1"/>
          <p:cNvSpPr>
            <a:spLocks noGrp="1" noChangeArrowheads="1"/>
          </p:cNvSpPr>
          <p:nvPr>
            <p:ph type="title"/>
          </p:nvPr>
        </p:nvSpPr>
        <p:spPr>
          <a:xfrm>
            <a:off x="176213" y="0"/>
            <a:ext cx="8140700" cy="836613"/>
          </a:xfrm>
        </p:spPr>
        <p:txBody>
          <a:bodyPr/>
          <a:lstStyle/>
          <a:p>
            <a:pPr eaLnBrk="1" hangingPunct="1"/>
            <a:r>
              <a:rPr lang="en-US" altLang="ko-KR" sz="2000" dirty="0" smtClean="0"/>
              <a:t>STEP 2-3. 2017</a:t>
            </a:r>
            <a:r>
              <a:rPr lang="ko-KR" altLang="en-US" sz="2000" dirty="0" smtClean="0"/>
              <a:t>학년도 교육과정</a:t>
            </a:r>
            <a:r>
              <a:rPr lang="en-US" altLang="ko-KR" sz="2000" dirty="0" smtClean="0"/>
              <a:t>(2017</a:t>
            </a:r>
            <a:r>
              <a:rPr lang="ko-KR" altLang="en-US" sz="2000" dirty="0" smtClean="0"/>
              <a:t>학번 적용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기본이수표</a:t>
            </a:r>
            <a:r>
              <a:rPr lang="ko-KR" altLang="en-US" sz="2000" dirty="0" smtClean="0"/>
              <a:t> 보기</a:t>
            </a:r>
            <a:endParaRPr lang="en-US" altLang="ko-KR" sz="15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88062" y="548680"/>
            <a:ext cx="8496300" cy="349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latinLnBrk="1" hangingPunct="1">
              <a:lnSpc>
                <a:spcPts val="2000"/>
              </a:lnSpc>
              <a:defRPr/>
            </a:pPr>
            <a:r>
              <a:rPr lang="ko-KR" altLang="en-US" sz="1350" dirty="0">
                <a:latin typeface="+mn-ea"/>
                <a:ea typeface="+mn-ea"/>
              </a:rPr>
              <a:t>▣</a:t>
            </a:r>
            <a:r>
              <a:rPr lang="en-US" altLang="ko-KR" sz="1350" dirty="0">
                <a:latin typeface="+mn-ea"/>
                <a:ea typeface="+mn-ea"/>
              </a:rPr>
              <a:t> </a:t>
            </a:r>
            <a:r>
              <a:rPr lang="ko-KR" altLang="en-US" sz="1350" dirty="0">
                <a:latin typeface="+mn-ea"/>
                <a:ea typeface="+mn-ea"/>
              </a:rPr>
              <a:t>교육과정 </a:t>
            </a:r>
            <a:r>
              <a:rPr lang="ko-KR" altLang="en-US" sz="1350" dirty="0" err="1">
                <a:latin typeface="+mn-ea"/>
                <a:ea typeface="+mn-ea"/>
              </a:rPr>
              <a:t>기본이수표</a:t>
            </a:r>
            <a:r>
              <a:rPr lang="ko-KR" altLang="en-US" sz="1350" dirty="0">
                <a:latin typeface="+mn-ea"/>
                <a:ea typeface="+mn-ea"/>
              </a:rPr>
              <a:t> </a:t>
            </a:r>
            <a:r>
              <a:rPr lang="en-US" altLang="ko-KR" sz="1350" dirty="0">
                <a:latin typeface="+mn-ea"/>
                <a:ea typeface="+mn-ea"/>
              </a:rPr>
              <a:t>(</a:t>
            </a:r>
            <a:r>
              <a:rPr lang="ko-KR" altLang="en-US" sz="1350" dirty="0">
                <a:latin typeface="+mn-ea"/>
                <a:ea typeface="+mn-ea"/>
              </a:rPr>
              <a:t>부전공</a:t>
            </a:r>
            <a:r>
              <a:rPr lang="en-US" altLang="ko-KR" sz="1350" dirty="0">
                <a:latin typeface="+mn-ea"/>
                <a:ea typeface="+mn-ea"/>
              </a:rPr>
              <a:t>, </a:t>
            </a:r>
            <a:r>
              <a:rPr lang="ko-KR" altLang="en-US" sz="1350" dirty="0">
                <a:latin typeface="+mn-ea"/>
                <a:ea typeface="+mn-ea"/>
              </a:rPr>
              <a:t>복수전공</a:t>
            </a:r>
            <a:r>
              <a:rPr lang="en-US" altLang="ko-KR" sz="1350" dirty="0">
                <a:latin typeface="+mn-ea"/>
                <a:ea typeface="+mn-ea"/>
              </a:rPr>
              <a:t>, </a:t>
            </a:r>
            <a:r>
              <a:rPr lang="ko-KR" altLang="en-US" sz="1350" dirty="0">
                <a:latin typeface="+mn-ea"/>
                <a:ea typeface="+mn-ea"/>
              </a:rPr>
              <a:t>연계전공 이수 시의 </a:t>
            </a:r>
            <a:r>
              <a:rPr lang="ko-KR" altLang="en-US" sz="1350" dirty="0" err="1">
                <a:latin typeface="+mn-ea"/>
                <a:ea typeface="+mn-ea"/>
              </a:rPr>
              <a:t>기본이수표는</a:t>
            </a:r>
            <a:r>
              <a:rPr lang="ko-KR" altLang="en-US" sz="1350" dirty="0">
                <a:latin typeface="+mn-ea"/>
                <a:ea typeface="+mn-ea"/>
              </a:rPr>
              <a:t> 강의시간표 참조</a:t>
            </a:r>
            <a:r>
              <a:rPr lang="en-US" altLang="ko-KR" sz="1350" dirty="0">
                <a:latin typeface="+mn-ea"/>
                <a:ea typeface="+mn-ea"/>
              </a:rPr>
              <a:t>)</a:t>
            </a:r>
            <a:r>
              <a:rPr lang="ko-KR" altLang="en-US" sz="1350" dirty="0">
                <a:latin typeface="+mn-ea"/>
                <a:ea typeface="+mn-ea"/>
              </a:rPr>
              <a:t> </a:t>
            </a:r>
            <a:endParaRPr lang="en-US" altLang="ko-KR" sz="1350" dirty="0">
              <a:solidFill>
                <a:schemeClr val="accent4"/>
              </a:solidFill>
              <a:latin typeface="+mn-ea"/>
              <a:ea typeface="+mn-ea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48003"/>
              </p:ext>
            </p:extLst>
          </p:nvPr>
        </p:nvGraphicFramePr>
        <p:xfrm>
          <a:off x="251520" y="846291"/>
          <a:ext cx="8713788" cy="5899919"/>
        </p:xfrm>
        <a:graphic>
          <a:graphicData uri="http://schemas.openxmlformats.org/drawingml/2006/table">
            <a:tbl>
              <a:tblPr/>
              <a:tblGrid>
                <a:gridCol w="576118"/>
                <a:gridCol w="1080222"/>
                <a:gridCol w="1512310"/>
                <a:gridCol w="792163"/>
                <a:gridCol w="4752975"/>
              </a:tblGrid>
              <a:tr h="2891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영역구분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456795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과정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인성영역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채플</a:t>
                      </a:r>
                      <a:r>
                        <a:rPr lang="en-US" altLang="ko-KR" sz="11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Ⅰ,Ⅱ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/ </a:t>
                      </a:r>
                      <a:r>
                        <a:rPr lang="ko-KR" altLang="en-US" sz="1100" kern="0" spc="-17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대학생활과미래설계</a:t>
                      </a:r>
                      <a:r>
                        <a:rPr lang="en-US" altLang="ko-KR" sz="1100" kern="0" spc="-17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Ⅰ,Ⅱ</a:t>
                      </a:r>
                      <a:r>
                        <a:rPr lang="en-US" altLang="ko-KR" sz="1100" kern="0" spc="-1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</a:t>
                      </a:r>
                      <a:r>
                        <a:rPr lang="ko-KR" altLang="en-US" sz="1100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1100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</a:t>
                      </a:r>
                      <a:r>
                        <a:rPr lang="ko-KR" altLang="en-US" sz="1100" kern="0" spc="-1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이수</a:t>
                      </a:r>
                      <a:r>
                        <a:rPr lang="en-US" altLang="ko-KR" sz="1100" kern="0" spc="-1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1100" kern="0" spc="-1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 과정</a:t>
                      </a:r>
                      <a:r>
                        <a:rPr lang="en-US" altLang="ko-KR" sz="1100" kern="0" spc="-1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-1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kern="0" spc="-1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사회봉사 </a:t>
                      </a:r>
                      <a:r>
                        <a:rPr lang="en-US" altLang="ko-KR" sz="1100" kern="0" spc="-1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(1~4</a:t>
                      </a:r>
                      <a:r>
                        <a:rPr lang="ko-KR" altLang="en-US" sz="1100" kern="0" spc="-1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 중 </a:t>
                      </a:r>
                      <a:r>
                        <a:rPr lang="en-US" altLang="ko-KR" sz="1100" kern="0" spc="-1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kern="0" spc="-1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1100" kern="0" spc="-1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아르케기초</a:t>
                      </a:r>
                      <a:endParaRPr lang="en-US" altLang="ko-KR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영어역량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 과정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College English I(3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또는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English Pathfinder I(3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학점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영어우수자대상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indent="-1079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-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</a:t>
                      </a:r>
                      <a:r>
                        <a:rPr lang="ko-KR" altLang="en-US" sz="11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이수하여야 </a:t>
                      </a:r>
                      <a:r>
                        <a:rPr lang="ko-KR" altLang="en-US" sz="1100" kern="0" spc="-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함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6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기초역량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 과정</a:t>
                      </a:r>
                    </a:p>
                    <a:p>
                      <a:pPr marL="0" marR="0" indent="-1079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나를바꾸는글쓰기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학기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),</a:t>
                      </a:r>
                      <a:r>
                        <a:rPr lang="ko-KR" altLang="en-US" sz="110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세상을바꾸는글쓰기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학기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소프트웨어와 </a:t>
                      </a:r>
                      <a:r>
                        <a:rPr lang="ko-KR" altLang="en-US" sz="110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컴퓨터적사고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</a:t>
                      </a:r>
                      <a:r>
                        <a:rPr lang="en-US" altLang="ko-KR" sz="11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필수로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이수하여야 함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-1143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나머지 기초역량에 개설된 선택과목 중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학기 중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과목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이수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1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아르케교양</a:t>
                      </a:r>
                      <a:endParaRPr lang="en-US" altLang="ko-KR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  <a:endParaRPr lang="en-US" altLang="ko-KR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-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문학과 예술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-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역사와 철학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-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사회와 문화</a:t>
                      </a:r>
                      <a:endParaRPr lang="en-US" altLang="ko-KR" sz="1100" kern="0" spc="-1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-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과학과 기술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-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     </a:t>
                      </a:r>
                      <a:r>
                        <a:rPr lang="ko-KR" altLang="en-US" sz="1100" kern="0" spc="-10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융복합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-2~4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 과정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각 영역별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최소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 이상 이수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프라그마영역</a:t>
                      </a:r>
                      <a:endParaRPr lang="en-US" altLang="ko-KR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10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건강과스포츠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취업과실용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-2~4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교양과정 합계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43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b="1" kern="0" spc="-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100" b="1" kern="0" spc="-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인문학교양 지정 교과 최소 </a:t>
                      </a:r>
                      <a:r>
                        <a:rPr lang="en-US" altLang="ko-KR" sz="1100" b="1" kern="0" spc="-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100" b="1" kern="0" spc="-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 이상 이수</a:t>
                      </a:r>
                      <a:endParaRPr lang="ko-KR" altLang="en-US" sz="1100" b="1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38867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과정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취업커뮤니티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-3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4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전공기본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전공심화실무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kern="0" spc="-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융합모듈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kern="0" spc="-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전공과정 합계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38867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일반선택과정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0-10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40806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졸업이수학점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130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전공졸업시험 </a:t>
                      </a: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통과</a:t>
                      </a:r>
                      <a:endParaRPr lang="en-US" altLang="ko-KR" sz="11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현장실습교과목</a:t>
                      </a: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기업가정신교과목</a:t>
                      </a:r>
                      <a:r>
                        <a:rPr lang="en-US" altLang="ko-KR" sz="11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이수</a:t>
                      </a:r>
                      <a:endParaRPr lang="en-US" altLang="ko-KR" sz="1100" b="1" kern="0" spc="0" baseline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885190" algn="l"/>
                          <a:tab pos="305689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</a:tabLst>
                      </a:pPr>
                      <a:r>
                        <a:rPr lang="en-US" altLang="ko-KR" sz="11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NOMAD</a:t>
                      </a: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역량졸업인증 역량지수 기준이상 취득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71" marR="10471" marT="10470" marB="104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3-1.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해보기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84300" y="685800"/>
            <a:ext cx="5645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latinLnBrk="1" hangingPunct="1">
              <a:defRPr/>
            </a:pPr>
            <a:r>
              <a:rPr lang="en-US" altLang="ko-KR" sz="1600" dirty="0">
                <a:latin typeface="Arial" charset="0"/>
              </a:rPr>
              <a:t>     </a:t>
            </a:r>
            <a:r>
              <a:rPr lang="ko-KR" altLang="en-US" dirty="0">
                <a:latin typeface="Arial" charset="0"/>
              </a:rPr>
              <a:t>우리대학 홈페이지</a:t>
            </a:r>
            <a:r>
              <a:rPr lang="en-US" altLang="ko-KR" dirty="0">
                <a:latin typeface="Arial" charset="0"/>
              </a:rPr>
              <a:t>(</a:t>
            </a:r>
            <a:r>
              <a:rPr lang="en-US" altLang="ko-KR" dirty="0">
                <a:latin typeface="Arial" charset="0"/>
                <a:hlinkClick r:id="rId2"/>
              </a:rPr>
              <a:t>http://</a:t>
            </a:r>
            <a:r>
              <a:rPr lang="en-US" altLang="ko-KR" sz="2000" u="sng" dirty="0">
                <a:latin typeface="Arial" charset="0"/>
                <a:hlinkClick r:id="rId2"/>
              </a:rPr>
              <a:t>www.bufs.ac.kr</a:t>
            </a:r>
            <a:r>
              <a:rPr lang="en-US" altLang="ko-KR" dirty="0">
                <a:latin typeface="Arial" charset="0"/>
              </a:rPr>
              <a:t>)</a:t>
            </a:r>
            <a:r>
              <a:rPr lang="ko-KR" altLang="en-US" dirty="0">
                <a:latin typeface="Arial" charset="0"/>
              </a:rPr>
              <a:t>에 접속한다</a:t>
            </a:r>
            <a:r>
              <a:rPr lang="en-US" altLang="ko-KR" dirty="0">
                <a:latin typeface="Arial" charset="0"/>
              </a:rPr>
              <a:t>.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5280025" y="1989138"/>
            <a:ext cx="3324225" cy="12620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1pPr>
            <a:lvl2pPr marL="742950" indent="-285750"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2pPr>
            <a:lvl3pPr marL="1143000" indent="-228600"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3pPr>
            <a:lvl4pPr marL="1600200" indent="-228600"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4pPr>
            <a:lvl5pPr marL="2057400" indent="-228600"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9pPr>
          </a:lstStyle>
          <a:p>
            <a:pPr eaLnBrk="1" latinLnBrk="1" hangingPunct="1"/>
            <a:r>
              <a:rPr lang="ko-KR" altLang="en-US"/>
              <a:t>♣ 학번찾기</a:t>
            </a:r>
            <a:endParaRPr lang="en-US" altLang="ko-KR"/>
          </a:p>
          <a:p>
            <a:pPr eaLnBrk="1" latinLnBrk="1" hangingPunct="1"/>
            <a:r>
              <a:rPr lang="en-US" altLang="ko-KR"/>
              <a:t>  </a:t>
            </a:r>
            <a:r>
              <a:rPr lang="ko-KR" altLang="en-US" sz="1200"/>
              <a:t>학번찾기 버튼을 클릭하면 아래의 학번조회 창이 뜨고</a:t>
            </a:r>
            <a:r>
              <a:rPr lang="en-US" altLang="ko-KR" sz="1200"/>
              <a:t>, </a:t>
            </a:r>
            <a:r>
              <a:rPr lang="ko-KR" altLang="en-US" sz="1200"/>
              <a:t>주민번호를 입력하면 학번을 검색할 수 있다</a:t>
            </a:r>
            <a:endParaRPr lang="en-US" altLang="ko-KR" sz="1200"/>
          </a:p>
          <a:p>
            <a:pPr eaLnBrk="1" latinLnBrk="1" hangingPunct="1"/>
            <a:r>
              <a:rPr lang="en-US" altLang="ko-KR" sz="1200"/>
              <a:t> </a:t>
            </a:r>
          </a:p>
          <a:p>
            <a:pPr eaLnBrk="1" latinLnBrk="1" hangingPunct="1"/>
            <a:r>
              <a:rPr lang="en-US" altLang="ko-KR" sz="1200">
                <a:solidFill>
                  <a:srgbClr val="FF0000"/>
                </a:solidFill>
              </a:rPr>
              <a:t>☞ </a:t>
            </a:r>
            <a:r>
              <a:rPr lang="ko-KR" altLang="en-US" sz="1200">
                <a:solidFill>
                  <a:srgbClr val="FF0000"/>
                </a:solidFill>
              </a:rPr>
              <a:t>최초의 비밀번호는 생년월일 </a:t>
            </a:r>
            <a:r>
              <a:rPr lang="en-US" altLang="ko-KR" sz="1200">
                <a:solidFill>
                  <a:srgbClr val="FF0000"/>
                </a:solidFill>
              </a:rPr>
              <a:t>6</a:t>
            </a:r>
            <a:r>
              <a:rPr lang="ko-KR" altLang="en-US" sz="1200">
                <a:solidFill>
                  <a:srgbClr val="FF0000"/>
                </a:solidFill>
              </a:rPr>
              <a:t>자리입니다</a:t>
            </a:r>
            <a:r>
              <a:rPr lang="en-US" altLang="ko-KR" sz="12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45" name="Picture 3" descr="H:\수강신청\메뉴얼\학번조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3848100"/>
            <a:ext cx="3319463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196975"/>
            <a:ext cx="4333875" cy="4972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1C1C1B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2F2F2D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3-2.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해보기</a:t>
            </a:r>
            <a:r>
              <a:rPr lang="en-US" altLang="ko-KR" sz="2000" smtClean="0"/>
              <a:t>(</a:t>
            </a:r>
            <a:r>
              <a:rPr lang="ko-KR" altLang="en-US" sz="2000" smtClean="0"/>
              <a:t>계속</a:t>
            </a:r>
            <a:r>
              <a:rPr lang="en-US" altLang="ko-KR" sz="2000" smtClean="0"/>
              <a:t>)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4488" y="1989138"/>
            <a:ext cx="3324225" cy="32924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ko-KR" altLang="en-US" dirty="0">
                <a:latin typeface="Arial" charset="0"/>
              </a:rPr>
              <a:t>♣ 수강신청 관련 안내사항 확인</a:t>
            </a:r>
            <a:endParaRPr lang="en-US" altLang="ko-KR" sz="1200" dirty="0">
              <a:latin typeface="Arial" charset="0"/>
            </a:endParaRPr>
          </a:p>
          <a:p>
            <a:pPr eaLnBrk="1" latinLnBrk="1" hangingPunct="1">
              <a:defRPr/>
            </a:pPr>
            <a:endParaRPr lang="en-US" altLang="ko-KR" sz="1200" dirty="0">
              <a:latin typeface="Arial" charset="0"/>
            </a:endParaRPr>
          </a:p>
          <a:p>
            <a:pPr eaLnBrk="1" latinLnBrk="1" hangingPunct="1">
              <a:defRPr/>
            </a:pPr>
            <a:r>
              <a:rPr lang="ko-KR" altLang="en-US" sz="1200" dirty="0">
                <a:latin typeface="Arial" charset="0"/>
              </a:rPr>
              <a:t> </a:t>
            </a:r>
            <a:r>
              <a:rPr lang="en-US" altLang="ko-KR" sz="1200" dirty="0">
                <a:latin typeface="Arial" charset="0"/>
              </a:rPr>
              <a:t>- </a:t>
            </a:r>
            <a:r>
              <a:rPr lang="ko-KR" altLang="en-US" sz="1200" dirty="0">
                <a:latin typeface="Arial" charset="0"/>
              </a:rPr>
              <a:t>수강신청 전에 로그인 페이지 하단에 링크된 정보들을 확인한다</a:t>
            </a:r>
            <a:endParaRPr lang="en-US" altLang="ko-KR" sz="1200" dirty="0">
              <a:latin typeface="Arial" charset="0"/>
            </a:endParaRPr>
          </a:p>
          <a:p>
            <a:pPr eaLnBrk="1" latinLnBrk="1" hangingPunct="1">
              <a:defRPr/>
            </a:pPr>
            <a:r>
              <a:rPr lang="en-US" altLang="ko-KR" sz="1200" dirty="0">
                <a:latin typeface="Arial" charset="0"/>
              </a:rPr>
              <a:t> </a:t>
            </a:r>
          </a:p>
          <a:p>
            <a:pPr eaLnBrk="1" latinLnBrk="1" hangingPunct="1">
              <a:defRPr/>
            </a:pPr>
            <a:r>
              <a:rPr lang="ko-KR" altLang="en-US" dirty="0">
                <a:latin typeface="Arial" charset="0"/>
              </a:rPr>
              <a:t>♣ 수강신청 관련 환경설정</a:t>
            </a:r>
            <a:endParaRPr lang="en-US" altLang="ko-KR" sz="1200" dirty="0">
              <a:latin typeface="Arial" charset="0"/>
            </a:endParaRPr>
          </a:p>
          <a:p>
            <a:pPr eaLnBrk="1" latinLnBrk="1" hangingPunct="1">
              <a:defRPr/>
            </a:pPr>
            <a:r>
              <a:rPr lang="ko-KR" altLang="en-US" sz="1200" dirty="0">
                <a:latin typeface="Arial" charset="0"/>
              </a:rPr>
              <a:t> 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ko-KR" altLang="en-US" sz="1200" dirty="0">
                <a:latin typeface="Arial" charset="0"/>
              </a:rPr>
              <a:t>스마트 단말기 및 노트북에서는 화면 잘림 현상이 발생할 수 있음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ko-KR" altLang="en-US" sz="1200" dirty="0">
                <a:latin typeface="Arial" charset="0"/>
              </a:rPr>
              <a:t>인터넷 </a:t>
            </a:r>
            <a:r>
              <a:rPr lang="ko-KR" altLang="en-US" sz="1200" dirty="0" err="1">
                <a:latin typeface="Arial" charset="0"/>
              </a:rPr>
              <a:t>익스플로러</a:t>
            </a:r>
            <a:r>
              <a:rPr lang="ko-KR" altLang="en-US" sz="1200" dirty="0">
                <a:latin typeface="Arial" charset="0"/>
              </a:rPr>
              <a:t> </a:t>
            </a:r>
            <a:r>
              <a:rPr lang="en-US" altLang="ko-KR" sz="1200" dirty="0">
                <a:latin typeface="Arial" charset="0"/>
              </a:rPr>
              <a:t>10 </a:t>
            </a:r>
            <a:r>
              <a:rPr lang="ko-KR" altLang="en-US" sz="1200" dirty="0">
                <a:latin typeface="Arial" charset="0"/>
              </a:rPr>
              <a:t>사용자는 조치방법을 확인한다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ko-KR" altLang="en-US" sz="1200" dirty="0" err="1">
                <a:latin typeface="Arial" charset="0"/>
              </a:rPr>
              <a:t>팝업창이</a:t>
            </a:r>
            <a:r>
              <a:rPr lang="ko-KR" altLang="en-US" sz="1200" dirty="0">
                <a:latin typeface="Arial" charset="0"/>
              </a:rPr>
              <a:t> </a:t>
            </a:r>
            <a:r>
              <a:rPr lang="ko-KR" altLang="en-US" sz="1200" dirty="0" err="1">
                <a:latin typeface="Arial" charset="0"/>
              </a:rPr>
              <a:t>오픈될</a:t>
            </a:r>
            <a:r>
              <a:rPr lang="ko-KR" altLang="en-US" sz="1200" dirty="0">
                <a:latin typeface="Arial" charset="0"/>
              </a:rPr>
              <a:t> 수 있도록 환경 설정을 한다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r>
              <a:rPr lang="ko-KR" altLang="en-US" sz="1200" dirty="0">
                <a:latin typeface="Arial" charset="0"/>
              </a:rPr>
              <a:t>수강신청 화면을 최대화 시킨다</a:t>
            </a:r>
            <a:endParaRPr lang="en-US" altLang="ko-KR" sz="1200" dirty="0">
              <a:latin typeface="Arial" charset="0"/>
            </a:endParaRPr>
          </a:p>
          <a:p>
            <a:pPr marL="171450" indent="-171450" eaLnBrk="1" latinLnBrk="1" hangingPunct="1">
              <a:buFontTx/>
              <a:buChar char="-"/>
              <a:defRPr/>
            </a:pPr>
            <a:endParaRPr lang="en-US" altLang="ko-KR" sz="1200" dirty="0">
              <a:solidFill>
                <a:srgbClr val="FF0000"/>
              </a:solidFill>
              <a:latin typeface="Arial" charset="0"/>
            </a:endParaRPr>
          </a:p>
          <a:p>
            <a:pPr eaLnBrk="1" latinLnBrk="1" hangingPunct="1">
              <a:defRPr/>
            </a:pP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☞ </a:t>
            </a:r>
            <a:r>
              <a:rPr lang="ko-KR" altLang="en-US" sz="1200" dirty="0">
                <a:solidFill>
                  <a:srgbClr val="FF0000"/>
                </a:solidFill>
                <a:latin typeface="Arial" charset="0"/>
              </a:rPr>
              <a:t>모니터 해상도 </a:t>
            </a:r>
            <a:r>
              <a:rPr lang="en-US" altLang="ko-KR" sz="1200" dirty="0">
                <a:solidFill>
                  <a:srgbClr val="FF0000"/>
                </a:solidFill>
                <a:latin typeface="Arial" charset="0"/>
              </a:rPr>
              <a:t>1280 * 1024</a:t>
            </a:r>
            <a:r>
              <a:rPr lang="ko-KR" altLang="en-US" sz="1200" dirty="0">
                <a:solidFill>
                  <a:srgbClr val="FF0000"/>
                </a:solidFill>
                <a:latin typeface="Arial" charset="0"/>
              </a:rPr>
              <a:t>에서 최적화 되어있습니다</a:t>
            </a:r>
            <a:endParaRPr lang="en-US" altLang="ko-KR" sz="1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908175" y="915988"/>
            <a:ext cx="487680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latinLnBrk="1" hangingPunct="1">
              <a:defRPr/>
            </a:pPr>
            <a:r>
              <a:rPr lang="en-US" altLang="ko-KR" sz="1600" dirty="0">
                <a:latin typeface="Arial" charset="0"/>
              </a:rPr>
              <a:t>     </a:t>
            </a:r>
            <a:r>
              <a:rPr lang="ko-KR" altLang="en-US" sz="1600" dirty="0">
                <a:latin typeface="Arial" charset="0"/>
              </a:rPr>
              <a:t>수강신청 관련 안내사항 확인 및 접속환경 설정</a:t>
            </a:r>
            <a:endParaRPr lang="en-US" altLang="ko-KR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409700"/>
            <a:ext cx="4333875" cy="4972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1C1C1B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2F2F2D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3-3.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해보기</a:t>
            </a:r>
            <a:r>
              <a:rPr lang="en-US" altLang="ko-KR" sz="2000" smtClean="0"/>
              <a:t>(</a:t>
            </a:r>
            <a:r>
              <a:rPr lang="ko-KR" altLang="en-US" sz="2000" smtClean="0"/>
              <a:t>계속</a:t>
            </a:r>
            <a:r>
              <a:rPr lang="en-US" altLang="ko-KR" sz="2000" smtClean="0"/>
              <a:t>)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088" y="765175"/>
            <a:ext cx="7654925" cy="652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latinLnBrk="1" hangingPunct="1">
              <a:lnSpc>
                <a:spcPct val="130000"/>
              </a:lnSpc>
              <a:defRPr/>
            </a:pPr>
            <a:r>
              <a:rPr lang="en-US" altLang="ko-KR" dirty="0">
                <a:latin typeface="Arial" charset="0"/>
              </a:rPr>
              <a:t>- </a:t>
            </a:r>
            <a:r>
              <a:rPr lang="ko-KR" altLang="en-US" dirty="0">
                <a:latin typeface="Arial" charset="0"/>
              </a:rPr>
              <a:t>수강신청화면이 나타나면 화면상단의 </a:t>
            </a:r>
            <a:r>
              <a:rPr lang="ko-KR" altLang="en-US" u="sng" dirty="0">
                <a:solidFill>
                  <a:srgbClr val="FF0000"/>
                </a:solidFill>
                <a:latin typeface="Arial" charset="0"/>
              </a:rPr>
              <a:t>①학사정보</a:t>
            </a:r>
            <a:r>
              <a:rPr lang="ko-KR" altLang="en-US" dirty="0">
                <a:latin typeface="Arial" charset="0"/>
              </a:rPr>
              <a:t>를 확인하고 </a:t>
            </a:r>
            <a:r>
              <a:rPr lang="ko-KR" altLang="en-US" u="sng" dirty="0">
                <a:solidFill>
                  <a:srgbClr val="FF0000"/>
                </a:solidFill>
                <a:latin typeface="Arial" charset="0"/>
              </a:rPr>
              <a:t>② 화면왼쪽에서 </a:t>
            </a:r>
            <a:r>
              <a:rPr lang="ko-KR" altLang="en-US" u="sng" dirty="0" err="1">
                <a:solidFill>
                  <a:srgbClr val="FF0000"/>
                </a:solidFill>
                <a:latin typeface="Arial" charset="0"/>
              </a:rPr>
              <a:t>이수구분을선택한다</a:t>
            </a:r>
            <a:r>
              <a:rPr lang="en-US" altLang="ko-KR" u="sng" dirty="0">
                <a:solidFill>
                  <a:srgbClr val="FF0000"/>
                </a:solidFill>
                <a:latin typeface="Arial" charset="0"/>
              </a:rPr>
              <a:t>.</a:t>
            </a:r>
            <a:endParaRPr lang="en-US" altLang="ko-KR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484313"/>
            <a:ext cx="8534400" cy="5219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1C1C1B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2F2F2D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39725" y="1700213"/>
            <a:ext cx="8408988" cy="7207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39725" y="2451100"/>
            <a:ext cx="1495425" cy="42529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85087" cy="83661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STEP 3-4  ‘</a:t>
            </a:r>
            <a:r>
              <a:rPr lang="ko-KR" altLang="en-US" sz="2000" smtClean="0"/>
              <a:t>수강신청</a:t>
            </a:r>
            <a:r>
              <a:rPr lang="en-US" altLang="ko-KR" sz="2000" smtClean="0"/>
              <a:t>’</a:t>
            </a:r>
            <a:r>
              <a:rPr lang="ko-KR" altLang="en-US" sz="2000" smtClean="0"/>
              <a:t> 해보기</a:t>
            </a:r>
            <a:r>
              <a:rPr lang="en-US" altLang="ko-KR" sz="2000" smtClean="0"/>
              <a:t>(</a:t>
            </a:r>
            <a:r>
              <a:rPr lang="ko-KR" altLang="en-US" sz="2000" smtClean="0"/>
              <a:t>계속</a:t>
            </a:r>
            <a:r>
              <a:rPr lang="en-US" altLang="ko-KR" sz="2000" smtClean="0"/>
              <a:t>)</a:t>
            </a:r>
            <a:endParaRPr lang="en-US" altLang="ko-KR" sz="150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27088" y="836613"/>
            <a:ext cx="7654925" cy="341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latinLnBrk="1" hangingPunct="1">
              <a:lnSpc>
                <a:spcPct val="130000"/>
              </a:lnSpc>
              <a:defRPr/>
            </a:pPr>
            <a:r>
              <a:rPr lang="en-US" altLang="ko-KR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ko-KR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왼쪽의 </a:t>
            </a:r>
            <a:r>
              <a:rPr lang="en-US" altLang="ko-KR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[</a:t>
            </a:r>
            <a:r>
              <a:rPr lang="ko-KR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이수구분 </a:t>
            </a:r>
            <a:r>
              <a:rPr lang="en-US" altLang="ko-KR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List]</a:t>
            </a:r>
            <a:r>
              <a:rPr lang="ko-KR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를 클릭하면 </a:t>
            </a:r>
            <a:r>
              <a:rPr lang="en-US" altLang="ko-KR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[</a:t>
            </a:r>
            <a:r>
              <a:rPr lang="ko-KR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교과목 </a:t>
            </a:r>
            <a:r>
              <a:rPr lang="en-US" altLang="ko-KR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List]</a:t>
            </a:r>
            <a:r>
              <a:rPr lang="ko-KR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에 교과목</a:t>
            </a:r>
            <a:r>
              <a:rPr lang="en-US" altLang="ko-KR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ko-KR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목록이 옆 화면에 나타난다</a:t>
            </a:r>
            <a:r>
              <a:rPr lang="en-US" altLang="ko-KR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208088"/>
            <a:ext cx="7991475" cy="5534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1C1C1B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2F2F2D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908175" y="2133600"/>
            <a:ext cx="3743325" cy="46085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6390</TotalTime>
  <Words>2068</Words>
  <Application>Microsoft Office PowerPoint</Application>
  <PresentationFormat>화면 슬라이드 쇼(4:3)</PresentationFormat>
  <Paragraphs>346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기본 디자인</vt:lpstr>
      <vt:lpstr>디자인 사용자 지정</vt:lpstr>
      <vt:lpstr>1_디자인 사용자 지정</vt:lpstr>
      <vt:lpstr>PowerPoint 프레젠테이션</vt:lpstr>
      <vt:lpstr>STEP 1.  ‘수강신청’  알기</vt:lpstr>
      <vt:lpstr>STEP 2-1.  ‘수강신청’ 준비하기 </vt:lpstr>
      <vt:lpstr>STEP 2-2. 1학년 교과목 추천 이수방법 보기</vt:lpstr>
      <vt:lpstr>STEP 2-3. 2017학년도 교육과정(2017학번 적용) 기본이수표 보기</vt:lpstr>
      <vt:lpstr>STEP 3-1.  ‘수강신청’ 해보기</vt:lpstr>
      <vt:lpstr>STEP 3-2.  ‘수강신청’ 해보기(계속)</vt:lpstr>
      <vt:lpstr>STEP 3-3.  ‘수강신청’ 해보기(계속)</vt:lpstr>
      <vt:lpstr>STEP 3-4  ‘수강신청’ 해보기(계속)</vt:lpstr>
      <vt:lpstr>STEP 3-4  ‘수강신청’ 해보기(계속)</vt:lpstr>
      <vt:lpstr>STEP 3-5  ‘수강신청’ 해보기(계속)</vt:lpstr>
      <vt:lpstr>STEP 3-6  ‘수강신청’ 해보기(계속)</vt:lpstr>
      <vt:lpstr>STEP 3-7.  ‘수강신청’ 해보기(계속)</vt:lpstr>
      <vt:lpstr>STEP 4.  기타 학사 안내 사항</vt:lpstr>
      <vt:lpstr>학부(과)사무실 전화번호(509-국번)</vt:lpstr>
    </vt:vector>
  </TitlesOfParts>
  <Company>(주)지커뮤니케이션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[기본형]심플한 느낌표 템플릿</dc:title>
  <dc:creator>피피티월드(http://www.pptworld.co.kr)</dc:creator>
  <dc:description>본 저작물의 저작권은 피피티월드에 있습니다.</dc:description>
  <cp:lastModifiedBy>user</cp:lastModifiedBy>
  <cp:revision>786</cp:revision>
  <cp:lastPrinted>2017-01-31T04:21:18Z</cp:lastPrinted>
  <dcterms:created xsi:type="dcterms:W3CDTF">2010-05-06T06:35:17Z</dcterms:created>
  <dcterms:modified xsi:type="dcterms:W3CDTF">2017-02-02T01:50:30Z</dcterms:modified>
</cp:coreProperties>
</file>