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3" r:id="rId2"/>
    <p:sldId id="256" r:id="rId3"/>
    <p:sldId id="262" r:id="rId4"/>
    <p:sldId id="269" r:id="rId5"/>
    <p:sldId id="260" r:id="rId6"/>
    <p:sldId id="267" r:id="rId7"/>
    <p:sldId id="268" r:id="rId8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A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50" autoAdjust="0"/>
  </p:normalViewPr>
  <p:slideViewPr>
    <p:cSldViewPr>
      <p:cViewPr>
        <p:scale>
          <a:sx n="96" d="100"/>
          <a:sy n="96" d="100"/>
        </p:scale>
        <p:origin x="-41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F41BC2-A52E-4C3D-98E6-C48B635116C4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49950C95-0F97-440F-B286-EE208584A337}">
      <dgm:prSet phldrT="[텍스트]" custT="1"/>
      <dgm:spPr/>
      <dgm:t>
        <a:bodyPr/>
        <a:lstStyle/>
        <a:p>
          <a:pPr latinLnBrk="1"/>
          <a:r>
            <a:rPr lang="ko-KR" altLang="en-US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레벨테스트 응시</a:t>
          </a:r>
          <a:endParaRPr lang="en-US" altLang="ko-KR" sz="1600" b="1" u="sng" dirty="0" smtClean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atinLnBrk="1"/>
          <a:r>
            <a:rPr lang="en-US" altLang="ko-KR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(</a:t>
          </a:r>
          <a:r>
            <a:rPr lang="ko-KR" altLang="en-US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예비대학 </a:t>
          </a:r>
          <a:r>
            <a:rPr lang="en-US" altLang="ko-KR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3</a:t>
          </a:r>
          <a:r>
            <a:rPr lang="ko-KR" altLang="en-US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일차</a:t>
          </a:r>
          <a:r>
            <a:rPr lang="en-US" altLang="ko-KR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)</a:t>
          </a:r>
          <a:endParaRPr lang="ko-KR" altLang="en-US" sz="1600" b="1" u="sng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21BCFC0D-4080-47C4-904E-8EE70F80C404}" type="parTrans" cxnId="{324FBF9C-AE91-402A-9652-663C6CE9FF86}">
      <dgm:prSet/>
      <dgm:spPr/>
      <dgm:t>
        <a:bodyPr/>
        <a:lstStyle/>
        <a:p>
          <a:pPr latinLnBrk="1"/>
          <a:endParaRPr lang="ko-KR" altLang="en-US" sz="160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2AE04A82-F19F-4498-91C2-4733FDEED18D}" type="sibTrans" cxnId="{324FBF9C-AE91-402A-9652-663C6CE9FF86}">
      <dgm:prSet/>
      <dgm:spPr/>
      <dgm:t>
        <a:bodyPr/>
        <a:lstStyle/>
        <a:p>
          <a:pPr latinLnBrk="1"/>
          <a:endParaRPr lang="ko-KR" altLang="en-US" sz="160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F13A2A4B-8434-418F-9B06-2E7D18A299E5}">
      <dgm:prSet phldrT="[텍스트]" custT="1"/>
      <dgm:spPr/>
      <dgm:t>
        <a:bodyPr/>
        <a:lstStyle/>
        <a:p>
          <a:pPr latinLnBrk="1"/>
          <a:r>
            <a:rPr lang="ko-KR" altLang="en-US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해당 분반에 수강 신청</a:t>
          </a:r>
          <a:endParaRPr lang="en-US" altLang="ko-KR" sz="1600" b="1" u="sng" dirty="0" smtClean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atinLnBrk="1"/>
          <a:r>
            <a:rPr lang="en-US" altLang="ko-KR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(2</a:t>
          </a:r>
          <a:r>
            <a:rPr lang="ko-KR" altLang="en-US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월</a:t>
          </a:r>
          <a:r>
            <a:rPr lang="en-US" altLang="ko-KR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20</a:t>
          </a:r>
          <a:r>
            <a:rPr lang="ko-KR" altLang="en-US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일</a:t>
          </a:r>
          <a:r>
            <a:rPr lang="en-US" altLang="ko-KR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, 2</a:t>
          </a:r>
          <a:r>
            <a:rPr lang="ko-KR" altLang="en-US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월</a:t>
          </a:r>
          <a:r>
            <a:rPr lang="en-US" altLang="ko-KR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24</a:t>
          </a:r>
          <a:r>
            <a:rPr lang="ko-KR" altLang="en-US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일</a:t>
          </a:r>
          <a:r>
            <a:rPr lang="en-US" altLang="ko-KR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)</a:t>
          </a:r>
          <a:endParaRPr lang="ko-KR" altLang="en-US" sz="1600" b="1" u="sng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AB143605-7AA7-41B5-8F70-D3E162080CBB}" type="parTrans" cxnId="{FB2651A3-BABC-4B8C-BF10-E9D01C33301C}">
      <dgm:prSet/>
      <dgm:spPr/>
      <dgm:t>
        <a:bodyPr/>
        <a:lstStyle/>
        <a:p>
          <a:pPr latinLnBrk="1"/>
          <a:endParaRPr lang="ko-KR" altLang="en-US" sz="160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D238902C-8BE9-49D0-9C2B-337794ECF759}" type="sibTrans" cxnId="{FB2651A3-BABC-4B8C-BF10-E9D01C33301C}">
      <dgm:prSet/>
      <dgm:spPr/>
      <dgm:t>
        <a:bodyPr/>
        <a:lstStyle/>
        <a:p>
          <a:pPr latinLnBrk="1"/>
          <a:endParaRPr lang="ko-KR" altLang="en-US" sz="160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EAB8844-966C-4960-ACE9-E055F3E4FF46}">
      <dgm:prSet phldrT="[텍스트]" custT="1"/>
      <dgm:spPr/>
      <dgm:t>
        <a:bodyPr/>
        <a:lstStyle/>
        <a:p>
          <a:pPr latinLnBrk="1"/>
          <a:r>
            <a:rPr lang="ko-KR" altLang="en-US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수강 신청가능 분반 확인</a:t>
          </a:r>
          <a:endParaRPr lang="en-US" altLang="ko-KR" sz="1600" b="1" u="sng" dirty="0" smtClean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atinLnBrk="1"/>
          <a:r>
            <a:rPr lang="en-US" altLang="ko-KR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(2</a:t>
          </a:r>
          <a:r>
            <a:rPr lang="ko-KR" altLang="en-US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월</a:t>
          </a:r>
          <a:r>
            <a:rPr lang="en-US" altLang="ko-KR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19</a:t>
          </a:r>
          <a:r>
            <a:rPr lang="ko-KR" altLang="en-US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일 오후부터</a:t>
          </a:r>
          <a:r>
            <a:rPr lang="en-US" altLang="ko-KR" sz="1600" b="1" u="sng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)</a:t>
          </a:r>
        </a:p>
      </dgm:t>
    </dgm:pt>
    <dgm:pt modelId="{117332BE-57BC-4C38-B38D-AC588D144C9B}" type="sibTrans" cxnId="{3426B933-70B2-4E34-A0FB-9DC08AD4FBEE}">
      <dgm:prSet/>
      <dgm:spPr/>
      <dgm:t>
        <a:bodyPr/>
        <a:lstStyle/>
        <a:p>
          <a:pPr latinLnBrk="1"/>
          <a:endParaRPr lang="ko-KR" altLang="en-US" sz="160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AE6956F2-3803-4F36-9999-01F44B1CE206}" type="parTrans" cxnId="{3426B933-70B2-4E34-A0FB-9DC08AD4FBEE}">
      <dgm:prSet/>
      <dgm:spPr/>
      <dgm:t>
        <a:bodyPr/>
        <a:lstStyle/>
        <a:p>
          <a:pPr latinLnBrk="1"/>
          <a:endParaRPr lang="ko-KR" altLang="en-US" sz="160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17D389C-025C-4256-9786-875686E62852}" type="pres">
      <dgm:prSet presAssocID="{52F41BC2-A52E-4C3D-98E6-C48B635116C4}" presName="CompostProcess" presStyleCnt="0">
        <dgm:presLayoutVars>
          <dgm:dir/>
          <dgm:resizeHandles val="exact"/>
        </dgm:presLayoutVars>
      </dgm:prSet>
      <dgm:spPr/>
    </dgm:pt>
    <dgm:pt modelId="{1E4AB29A-D6BA-41BC-BE14-8DA3163F0C68}" type="pres">
      <dgm:prSet presAssocID="{52F41BC2-A52E-4C3D-98E6-C48B635116C4}" presName="arrow" presStyleLbl="bgShp" presStyleIdx="0" presStyleCnt="1"/>
      <dgm:spPr/>
    </dgm:pt>
    <dgm:pt modelId="{80DFA78B-713F-4485-B49C-7FD92612C967}" type="pres">
      <dgm:prSet presAssocID="{52F41BC2-A52E-4C3D-98E6-C48B635116C4}" presName="linearProcess" presStyleCnt="0"/>
      <dgm:spPr/>
    </dgm:pt>
    <dgm:pt modelId="{ED60F36C-587F-4B5F-A4A1-683351AA4D9C}" type="pres">
      <dgm:prSet presAssocID="{49950C95-0F97-440F-B286-EE208584A33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1114F0-3AE3-4431-9E64-877235B7FCC7}" type="pres">
      <dgm:prSet presAssocID="{2AE04A82-F19F-4498-91C2-4733FDEED18D}" presName="sibTrans" presStyleCnt="0"/>
      <dgm:spPr/>
    </dgm:pt>
    <dgm:pt modelId="{009A0360-12FE-45C7-8B7D-6F9ABDAA86A9}" type="pres">
      <dgm:prSet presAssocID="{CEAB8844-966C-4960-ACE9-E055F3E4FF46}" presName="textNode" presStyleLbl="node1" presStyleIdx="1" presStyleCnt="3" custScaleY="9114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B1F45B3-1CAE-4454-B449-A782C8DDC8E7}" type="pres">
      <dgm:prSet presAssocID="{117332BE-57BC-4C38-B38D-AC588D144C9B}" presName="sibTrans" presStyleCnt="0"/>
      <dgm:spPr/>
    </dgm:pt>
    <dgm:pt modelId="{8280D17C-52A6-4A8A-88D1-05062FB90BAD}" type="pres">
      <dgm:prSet presAssocID="{F13A2A4B-8434-418F-9B06-2E7D18A299E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24FBF9C-AE91-402A-9652-663C6CE9FF86}" srcId="{52F41BC2-A52E-4C3D-98E6-C48B635116C4}" destId="{49950C95-0F97-440F-B286-EE208584A337}" srcOrd="0" destOrd="0" parTransId="{21BCFC0D-4080-47C4-904E-8EE70F80C404}" sibTransId="{2AE04A82-F19F-4498-91C2-4733FDEED18D}"/>
    <dgm:cxn modelId="{1C8370B3-0583-41EB-BF90-0B4B13562AFF}" type="presOf" srcId="{F13A2A4B-8434-418F-9B06-2E7D18A299E5}" destId="{8280D17C-52A6-4A8A-88D1-05062FB90BAD}" srcOrd="0" destOrd="0" presId="urn:microsoft.com/office/officeart/2005/8/layout/hProcess9"/>
    <dgm:cxn modelId="{655DF25A-135F-43CC-8986-36BAD80EFF34}" type="presOf" srcId="{52F41BC2-A52E-4C3D-98E6-C48B635116C4}" destId="{317D389C-025C-4256-9786-875686E62852}" srcOrd="0" destOrd="0" presId="urn:microsoft.com/office/officeart/2005/8/layout/hProcess9"/>
    <dgm:cxn modelId="{3426B933-70B2-4E34-A0FB-9DC08AD4FBEE}" srcId="{52F41BC2-A52E-4C3D-98E6-C48B635116C4}" destId="{CEAB8844-966C-4960-ACE9-E055F3E4FF46}" srcOrd="1" destOrd="0" parTransId="{AE6956F2-3803-4F36-9999-01F44B1CE206}" sibTransId="{117332BE-57BC-4C38-B38D-AC588D144C9B}"/>
    <dgm:cxn modelId="{60B108B1-A053-48C7-83A2-2FDD05D9A4C4}" type="presOf" srcId="{CEAB8844-966C-4960-ACE9-E055F3E4FF46}" destId="{009A0360-12FE-45C7-8B7D-6F9ABDAA86A9}" srcOrd="0" destOrd="0" presId="urn:microsoft.com/office/officeart/2005/8/layout/hProcess9"/>
    <dgm:cxn modelId="{FB2651A3-BABC-4B8C-BF10-E9D01C33301C}" srcId="{52F41BC2-A52E-4C3D-98E6-C48B635116C4}" destId="{F13A2A4B-8434-418F-9B06-2E7D18A299E5}" srcOrd="2" destOrd="0" parTransId="{AB143605-7AA7-41B5-8F70-D3E162080CBB}" sibTransId="{D238902C-8BE9-49D0-9C2B-337794ECF759}"/>
    <dgm:cxn modelId="{E4C0D9BA-EB8E-4ED2-9445-708CAAF02442}" type="presOf" srcId="{49950C95-0F97-440F-B286-EE208584A337}" destId="{ED60F36C-587F-4B5F-A4A1-683351AA4D9C}" srcOrd="0" destOrd="0" presId="urn:microsoft.com/office/officeart/2005/8/layout/hProcess9"/>
    <dgm:cxn modelId="{7242A6AB-13FF-41FC-A8DC-6D96712221A1}" type="presParOf" srcId="{317D389C-025C-4256-9786-875686E62852}" destId="{1E4AB29A-D6BA-41BC-BE14-8DA3163F0C68}" srcOrd="0" destOrd="0" presId="urn:microsoft.com/office/officeart/2005/8/layout/hProcess9"/>
    <dgm:cxn modelId="{884C4A4A-27FB-47F5-B67B-FF6693EE7CA6}" type="presParOf" srcId="{317D389C-025C-4256-9786-875686E62852}" destId="{80DFA78B-713F-4485-B49C-7FD92612C967}" srcOrd="1" destOrd="0" presId="urn:microsoft.com/office/officeart/2005/8/layout/hProcess9"/>
    <dgm:cxn modelId="{89AE4968-17D7-47CF-9A06-D03EC28FFF9A}" type="presParOf" srcId="{80DFA78B-713F-4485-B49C-7FD92612C967}" destId="{ED60F36C-587F-4B5F-A4A1-683351AA4D9C}" srcOrd="0" destOrd="0" presId="urn:microsoft.com/office/officeart/2005/8/layout/hProcess9"/>
    <dgm:cxn modelId="{FB102641-A19F-4AA4-9D97-D0195E2E45CA}" type="presParOf" srcId="{80DFA78B-713F-4485-B49C-7FD92612C967}" destId="{3A1114F0-3AE3-4431-9E64-877235B7FCC7}" srcOrd="1" destOrd="0" presId="urn:microsoft.com/office/officeart/2005/8/layout/hProcess9"/>
    <dgm:cxn modelId="{BD047616-38C1-4CB7-AF01-675ADCAB31D3}" type="presParOf" srcId="{80DFA78B-713F-4485-B49C-7FD92612C967}" destId="{009A0360-12FE-45C7-8B7D-6F9ABDAA86A9}" srcOrd="2" destOrd="0" presId="urn:microsoft.com/office/officeart/2005/8/layout/hProcess9"/>
    <dgm:cxn modelId="{1A7D9CC7-1B42-4D0F-8725-A4D85A10C912}" type="presParOf" srcId="{80DFA78B-713F-4485-B49C-7FD92612C967}" destId="{CB1F45B3-1CAE-4454-B449-A782C8DDC8E7}" srcOrd="3" destOrd="0" presId="urn:microsoft.com/office/officeart/2005/8/layout/hProcess9"/>
    <dgm:cxn modelId="{7115CCCB-BEC1-4E9F-8817-ABE67B04B40C}" type="presParOf" srcId="{80DFA78B-713F-4485-B49C-7FD92612C967}" destId="{8280D17C-52A6-4A8A-88D1-05062FB90BA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F41BC2-A52E-4C3D-98E6-C48B635116C4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49950C95-0F97-440F-B286-EE208584A337}">
      <dgm:prSet phldrT="[텍스트]" custT="1"/>
      <dgm:spPr/>
      <dgm:t>
        <a:bodyPr/>
        <a:lstStyle/>
        <a:p>
          <a:pPr latinLnBrk="1"/>
          <a:r>
            <a:rPr lang="ko-KR" altLang="en-US" sz="1400" b="1" u="sng" dirty="0" smtClean="0"/>
            <a:t>레벨테스트 응시</a:t>
          </a:r>
          <a:endParaRPr lang="ko-KR" altLang="en-US" sz="1400" b="1" u="sng" dirty="0"/>
        </a:p>
      </dgm:t>
    </dgm:pt>
    <dgm:pt modelId="{21BCFC0D-4080-47C4-904E-8EE70F80C404}" type="parTrans" cxnId="{324FBF9C-AE91-402A-9652-663C6CE9FF86}">
      <dgm:prSet/>
      <dgm:spPr/>
      <dgm:t>
        <a:bodyPr/>
        <a:lstStyle/>
        <a:p>
          <a:pPr latinLnBrk="1"/>
          <a:endParaRPr lang="ko-KR" altLang="en-US" sz="1400"/>
        </a:p>
      </dgm:t>
    </dgm:pt>
    <dgm:pt modelId="{2AE04A82-F19F-4498-91C2-4733FDEED18D}" type="sibTrans" cxnId="{324FBF9C-AE91-402A-9652-663C6CE9FF86}">
      <dgm:prSet/>
      <dgm:spPr/>
      <dgm:t>
        <a:bodyPr/>
        <a:lstStyle/>
        <a:p>
          <a:pPr latinLnBrk="1"/>
          <a:endParaRPr lang="ko-KR" altLang="en-US" sz="1400"/>
        </a:p>
      </dgm:t>
    </dgm:pt>
    <dgm:pt modelId="{F13A2A4B-8434-418F-9B06-2E7D18A299E5}">
      <dgm:prSet phldrT="[텍스트]" custT="1"/>
      <dgm:spPr/>
      <dgm:t>
        <a:bodyPr/>
        <a:lstStyle/>
        <a:p>
          <a:pPr latinLnBrk="1"/>
          <a:r>
            <a:rPr lang="ko-KR" altLang="en-US" sz="1800" b="1" u="sng" dirty="0" smtClean="0"/>
            <a:t>결과와 맞는 </a:t>
          </a:r>
          <a:endParaRPr lang="en-US" altLang="ko-KR" sz="1800" b="1" u="sng" dirty="0" smtClean="0"/>
        </a:p>
        <a:p>
          <a:pPr latinLnBrk="1"/>
          <a:r>
            <a:rPr lang="ko-KR" altLang="en-US" sz="1800" b="1" u="sng" dirty="0" smtClean="0"/>
            <a:t>수준별 분반 신청</a:t>
          </a:r>
          <a:endParaRPr lang="ko-KR" altLang="en-US" sz="1800" b="1" u="sng" dirty="0"/>
        </a:p>
      </dgm:t>
    </dgm:pt>
    <dgm:pt modelId="{AB143605-7AA7-41B5-8F70-D3E162080CBB}" type="parTrans" cxnId="{FB2651A3-BABC-4B8C-BF10-E9D01C33301C}">
      <dgm:prSet/>
      <dgm:spPr/>
      <dgm:t>
        <a:bodyPr/>
        <a:lstStyle/>
        <a:p>
          <a:pPr latinLnBrk="1"/>
          <a:endParaRPr lang="ko-KR" altLang="en-US" sz="1400"/>
        </a:p>
      </dgm:t>
    </dgm:pt>
    <dgm:pt modelId="{D238902C-8BE9-49D0-9C2B-337794ECF759}" type="sibTrans" cxnId="{FB2651A3-BABC-4B8C-BF10-E9D01C33301C}">
      <dgm:prSet/>
      <dgm:spPr/>
      <dgm:t>
        <a:bodyPr/>
        <a:lstStyle/>
        <a:p>
          <a:pPr latinLnBrk="1"/>
          <a:endParaRPr lang="ko-KR" altLang="en-US" sz="1400"/>
        </a:p>
      </dgm:t>
    </dgm:pt>
    <dgm:pt modelId="{CEAB8844-966C-4960-ACE9-E055F3E4FF46}">
      <dgm:prSet phldrT="[텍스트]" custT="1"/>
      <dgm:spPr/>
      <dgm:t>
        <a:bodyPr/>
        <a:lstStyle/>
        <a:p>
          <a:pPr latinLnBrk="1"/>
          <a:r>
            <a:rPr lang="ko-KR" altLang="en-US" sz="1400" dirty="0" smtClean="0"/>
            <a:t>학사 수강신청 공지사항 또는 외국어교육센터 홈페이지에 있는 </a:t>
          </a:r>
          <a:r>
            <a:rPr lang="ko-KR" altLang="en-US" sz="1400" b="1" dirty="0" smtClean="0"/>
            <a:t>결과 조회 엑셀 파일</a:t>
          </a:r>
          <a:r>
            <a:rPr lang="ko-KR" altLang="en-US" sz="1400" dirty="0" smtClean="0"/>
            <a:t>을 연 후 </a:t>
          </a:r>
          <a:r>
            <a:rPr lang="ko-KR" altLang="en-US" sz="1400" b="1" u="sng" dirty="0" smtClean="0"/>
            <a:t>레벨테스트 결과 확인</a:t>
          </a:r>
          <a:endParaRPr lang="en-US" altLang="ko-KR" sz="1400" b="1" u="sng" dirty="0" smtClean="0"/>
        </a:p>
      </dgm:t>
    </dgm:pt>
    <dgm:pt modelId="{117332BE-57BC-4C38-B38D-AC588D144C9B}" type="sibTrans" cxnId="{3426B933-70B2-4E34-A0FB-9DC08AD4FBEE}">
      <dgm:prSet/>
      <dgm:spPr/>
      <dgm:t>
        <a:bodyPr/>
        <a:lstStyle/>
        <a:p>
          <a:pPr latinLnBrk="1"/>
          <a:endParaRPr lang="ko-KR" altLang="en-US" sz="1400"/>
        </a:p>
      </dgm:t>
    </dgm:pt>
    <dgm:pt modelId="{AE6956F2-3803-4F36-9999-01F44B1CE206}" type="parTrans" cxnId="{3426B933-70B2-4E34-A0FB-9DC08AD4FBEE}">
      <dgm:prSet/>
      <dgm:spPr/>
      <dgm:t>
        <a:bodyPr/>
        <a:lstStyle/>
        <a:p>
          <a:pPr latinLnBrk="1"/>
          <a:endParaRPr lang="ko-KR" altLang="en-US" sz="1400"/>
        </a:p>
      </dgm:t>
    </dgm:pt>
    <dgm:pt modelId="{317D389C-025C-4256-9786-875686E62852}" type="pres">
      <dgm:prSet presAssocID="{52F41BC2-A52E-4C3D-98E6-C48B635116C4}" presName="CompostProcess" presStyleCnt="0">
        <dgm:presLayoutVars>
          <dgm:dir/>
          <dgm:resizeHandles val="exact"/>
        </dgm:presLayoutVars>
      </dgm:prSet>
      <dgm:spPr/>
    </dgm:pt>
    <dgm:pt modelId="{1E4AB29A-D6BA-41BC-BE14-8DA3163F0C68}" type="pres">
      <dgm:prSet presAssocID="{52F41BC2-A52E-4C3D-98E6-C48B635116C4}" presName="arrow" presStyleLbl="bgShp" presStyleIdx="0" presStyleCnt="1" custLinFactY="-117826" custLinFactNeighborX="-588" custLinFactNeighborY="-200000"/>
      <dgm:spPr/>
    </dgm:pt>
    <dgm:pt modelId="{80DFA78B-713F-4485-B49C-7FD92612C967}" type="pres">
      <dgm:prSet presAssocID="{52F41BC2-A52E-4C3D-98E6-C48B635116C4}" presName="linearProcess" presStyleCnt="0"/>
      <dgm:spPr/>
    </dgm:pt>
    <dgm:pt modelId="{ED60F36C-587F-4B5F-A4A1-683351AA4D9C}" type="pres">
      <dgm:prSet presAssocID="{49950C95-0F97-440F-B286-EE208584A33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1114F0-3AE3-4431-9E64-877235B7FCC7}" type="pres">
      <dgm:prSet presAssocID="{2AE04A82-F19F-4498-91C2-4733FDEED18D}" presName="sibTrans" presStyleCnt="0"/>
      <dgm:spPr/>
    </dgm:pt>
    <dgm:pt modelId="{009A0360-12FE-45C7-8B7D-6F9ABDAA86A9}" type="pres">
      <dgm:prSet presAssocID="{CEAB8844-966C-4960-ACE9-E055F3E4FF46}" presName="textNode" presStyleLbl="node1" presStyleIdx="1" presStyleCnt="3" custScaleY="18354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B1F45B3-1CAE-4454-B449-A782C8DDC8E7}" type="pres">
      <dgm:prSet presAssocID="{117332BE-57BC-4C38-B38D-AC588D144C9B}" presName="sibTrans" presStyleCnt="0"/>
      <dgm:spPr/>
    </dgm:pt>
    <dgm:pt modelId="{8280D17C-52A6-4A8A-88D1-05062FB90BAD}" type="pres">
      <dgm:prSet presAssocID="{F13A2A4B-8434-418F-9B06-2E7D18A299E5}" presName="textNode" presStyleLbl="node1" presStyleIdx="2" presStyleCnt="3" custScaleY="17566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EBB00650-440C-4469-8DFF-92ED530FA2BC}" type="presOf" srcId="{49950C95-0F97-440F-B286-EE208584A337}" destId="{ED60F36C-587F-4B5F-A4A1-683351AA4D9C}" srcOrd="0" destOrd="0" presId="urn:microsoft.com/office/officeart/2005/8/layout/hProcess9"/>
    <dgm:cxn modelId="{483A9CC7-D6E0-480B-B638-380B51EC6CB0}" type="presOf" srcId="{F13A2A4B-8434-418F-9B06-2E7D18A299E5}" destId="{8280D17C-52A6-4A8A-88D1-05062FB90BAD}" srcOrd="0" destOrd="0" presId="urn:microsoft.com/office/officeart/2005/8/layout/hProcess9"/>
    <dgm:cxn modelId="{3426B933-70B2-4E34-A0FB-9DC08AD4FBEE}" srcId="{52F41BC2-A52E-4C3D-98E6-C48B635116C4}" destId="{CEAB8844-966C-4960-ACE9-E055F3E4FF46}" srcOrd="1" destOrd="0" parTransId="{AE6956F2-3803-4F36-9999-01F44B1CE206}" sibTransId="{117332BE-57BC-4C38-B38D-AC588D144C9B}"/>
    <dgm:cxn modelId="{E562BDA6-916F-4AAE-BDC1-DC3445CC32E0}" type="presOf" srcId="{CEAB8844-966C-4960-ACE9-E055F3E4FF46}" destId="{009A0360-12FE-45C7-8B7D-6F9ABDAA86A9}" srcOrd="0" destOrd="0" presId="urn:microsoft.com/office/officeart/2005/8/layout/hProcess9"/>
    <dgm:cxn modelId="{6DC4C272-1D47-4724-B0FB-1A9974292BF7}" type="presOf" srcId="{52F41BC2-A52E-4C3D-98E6-C48B635116C4}" destId="{317D389C-025C-4256-9786-875686E62852}" srcOrd="0" destOrd="0" presId="urn:microsoft.com/office/officeart/2005/8/layout/hProcess9"/>
    <dgm:cxn modelId="{324FBF9C-AE91-402A-9652-663C6CE9FF86}" srcId="{52F41BC2-A52E-4C3D-98E6-C48B635116C4}" destId="{49950C95-0F97-440F-B286-EE208584A337}" srcOrd="0" destOrd="0" parTransId="{21BCFC0D-4080-47C4-904E-8EE70F80C404}" sibTransId="{2AE04A82-F19F-4498-91C2-4733FDEED18D}"/>
    <dgm:cxn modelId="{FB2651A3-BABC-4B8C-BF10-E9D01C33301C}" srcId="{52F41BC2-A52E-4C3D-98E6-C48B635116C4}" destId="{F13A2A4B-8434-418F-9B06-2E7D18A299E5}" srcOrd="2" destOrd="0" parTransId="{AB143605-7AA7-41B5-8F70-D3E162080CBB}" sibTransId="{D238902C-8BE9-49D0-9C2B-337794ECF759}"/>
    <dgm:cxn modelId="{EEE236BC-3F7B-428F-9D1B-C1CDF4A75BC2}" type="presParOf" srcId="{317D389C-025C-4256-9786-875686E62852}" destId="{1E4AB29A-D6BA-41BC-BE14-8DA3163F0C68}" srcOrd="0" destOrd="0" presId="urn:microsoft.com/office/officeart/2005/8/layout/hProcess9"/>
    <dgm:cxn modelId="{485B8D92-83C4-45CD-938B-25EBB8E108AE}" type="presParOf" srcId="{317D389C-025C-4256-9786-875686E62852}" destId="{80DFA78B-713F-4485-B49C-7FD92612C967}" srcOrd="1" destOrd="0" presId="urn:microsoft.com/office/officeart/2005/8/layout/hProcess9"/>
    <dgm:cxn modelId="{221679FE-1788-4747-98D9-B9352EF0E956}" type="presParOf" srcId="{80DFA78B-713F-4485-B49C-7FD92612C967}" destId="{ED60F36C-587F-4B5F-A4A1-683351AA4D9C}" srcOrd="0" destOrd="0" presId="urn:microsoft.com/office/officeart/2005/8/layout/hProcess9"/>
    <dgm:cxn modelId="{1589AF1E-C1A1-4433-945B-DA14AC94CFD4}" type="presParOf" srcId="{80DFA78B-713F-4485-B49C-7FD92612C967}" destId="{3A1114F0-3AE3-4431-9E64-877235B7FCC7}" srcOrd="1" destOrd="0" presId="urn:microsoft.com/office/officeart/2005/8/layout/hProcess9"/>
    <dgm:cxn modelId="{4DDB1D9D-BF15-4085-9B84-439D61B4722B}" type="presParOf" srcId="{80DFA78B-713F-4485-B49C-7FD92612C967}" destId="{009A0360-12FE-45C7-8B7D-6F9ABDAA86A9}" srcOrd="2" destOrd="0" presId="urn:microsoft.com/office/officeart/2005/8/layout/hProcess9"/>
    <dgm:cxn modelId="{8D9C051C-6722-4A7D-B9D0-FF9F43FD92AE}" type="presParOf" srcId="{80DFA78B-713F-4485-B49C-7FD92612C967}" destId="{CB1F45B3-1CAE-4454-B449-A782C8DDC8E7}" srcOrd="3" destOrd="0" presId="urn:microsoft.com/office/officeart/2005/8/layout/hProcess9"/>
    <dgm:cxn modelId="{714ACBAB-4B19-40E4-9047-D1A8A3CBAA99}" type="presParOf" srcId="{80DFA78B-713F-4485-B49C-7FD92612C967}" destId="{8280D17C-52A6-4A8A-88D1-05062FB90BA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AB29A-D6BA-41BC-BE14-8DA3163F0C68}">
      <dsp:nvSpPr>
        <dsp:cNvPr id="0" name=""/>
        <dsp:cNvSpPr/>
      </dsp:nvSpPr>
      <dsp:spPr>
        <a:xfrm>
          <a:off x="648918" y="0"/>
          <a:ext cx="7354412" cy="294631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60F36C-587F-4B5F-A4A1-683351AA4D9C}">
      <dsp:nvSpPr>
        <dsp:cNvPr id="0" name=""/>
        <dsp:cNvSpPr/>
      </dsp:nvSpPr>
      <dsp:spPr>
        <a:xfrm>
          <a:off x="0" y="883893"/>
          <a:ext cx="2595675" cy="11785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레벨테스트 응시</a:t>
          </a:r>
          <a:endParaRPr lang="en-US" altLang="ko-KR" sz="1600" b="1" u="sng" kern="1200" dirty="0" smtClean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(</a:t>
          </a:r>
          <a:r>
            <a:rPr lang="ko-KR" altLang="en-US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예비대학 </a:t>
          </a:r>
          <a:r>
            <a:rPr lang="en-US" altLang="ko-KR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3</a:t>
          </a:r>
          <a:r>
            <a:rPr lang="ko-KR" altLang="en-US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일차</a:t>
          </a:r>
          <a:r>
            <a:rPr lang="en-US" altLang="ko-KR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)</a:t>
          </a:r>
          <a:endParaRPr lang="ko-KR" altLang="en-US" sz="1600" b="1" u="sng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7531" y="941424"/>
        <a:ext cx="2480613" cy="1063462"/>
      </dsp:txXfrm>
    </dsp:sp>
    <dsp:sp modelId="{009A0360-12FE-45C7-8B7D-6F9ABDAA86A9}">
      <dsp:nvSpPr>
        <dsp:cNvPr id="0" name=""/>
        <dsp:cNvSpPr/>
      </dsp:nvSpPr>
      <dsp:spPr>
        <a:xfrm>
          <a:off x="3028287" y="936101"/>
          <a:ext cx="2595675" cy="1074107"/>
        </a:xfrm>
        <a:prstGeom prst="roundRect">
          <a:avLst/>
        </a:prstGeom>
        <a:solidFill>
          <a:schemeClr val="accent2">
            <a:hueOff val="-385771"/>
            <a:satOff val="-7957"/>
            <a:lumOff val="-745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수강 신청가능 분반 확인</a:t>
          </a:r>
          <a:endParaRPr lang="en-US" altLang="ko-KR" sz="1600" b="1" u="sng" kern="1200" dirty="0" smtClean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(2</a:t>
          </a:r>
          <a:r>
            <a:rPr lang="ko-KR" altLang="en-US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월</a:t>
          </a:r>
          <a:r>
            <a:rPr lang="en-US" altLang="ko-KR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19</a:t>
          </a:r>
          <a:r>
            <a:rPr lang="ko-KR" altLang="en-US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일 오후부터</a:t>
          </a:r>
          <a:r>
            <a:rPr lang="en-US" altLang="ko-KR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)</a:t>
          </a:r>
        </a:p>
      </dsp:txBody>
      <dsp:txXfrm>
        <a:off x="3080721" y="988535"/>
        <a:ext cx="2490807" cy="969239"/>
      </dsp:txXfrm>
    </dsp:sp>
    <dsp:sp modelId="{8280D17C-52A6-4A8A-88D1-05062FB90BAD}">
      <dsp:nvSpPr>
        <dsp:cNvPr id="0" name=""/>
        <dsp:cNvSpPr/>
      </dsp:nvSpPr>
      <dsp:spPr>
        <a:xfrm>
          <a:off x="6056575" y="883893"/>
          <a:ext cx="2595675" cy="1178524"/>
        </a:xfrm>
        <a:prstGeom prst="roundRect">
          <a:avLst/>
        </a:prstGeom>
        <a:solidFill>
          <a:schemeClr val="accent2">
            <a:hueOff val="-771542"/>
            <a:satOff val="-15915"/>
            <a:lumOff val="-1490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해당 분반에 수강 신청</a:t>
          </a:r>
          <a:endParaRPr lang="en-US" altLang="ko-KR" sz="1600" b="1" u="sng" kern="1200" dirty="0" smtClean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(2</a:t>
          </a:r>
          <a:r>
            <a:rPr lang="ko-KR" altLang="en-US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월</a:t>
          </a:r>
          <a:r>
            <a:rPr lang="en-US" altLang="ko-KR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20</a:t>
          </a:r>
          <a:r>
            <a:rPr lang="ko-KR" altLang="en-US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일</a:t>
          </a:r>
          <a:r>
            <a:rPr lang="en-US" altLang="ko-KR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, 2</a:t>
          </a:r>
          <a:r>
            <a:rPr lang="ko-KR" altLang="en-US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월</a:t>
          </a:r>
          <a:r>
            <a:rPr lang="en-US" altLang="ko-KR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24</a:t>
          </a:r>
          <a:r>
            <a:rPr lang="ko-KR" altLang="en-US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일</a:t>
          </a:r>
          <a:r>
            <a:rPr lang="en-US" altLang="ko-KR" sz="1600" b="1" u="sng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)</a:t>
          </a:r>
          <a:endParaRPr lang="ko-KR" altLang="en-US" sz="1600" b="1" u="sng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6114106" y="941424"/>
        <a:ext cx="2480613" cy="1063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AB29A-D6BA-41BC-BE14-8DA3163F0C68}">
      <dsp:nvSpPr>
        <dsp:cNvPr id="0" name=""/>
        <dsp:cNvSpPr/>
      </dsp:nvSpPr>
      <dsp:spPr>
        <a:xfrm>
          <a:off x="576088" y="0"/>
          <a:ext cx="6995160" cy="126876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60F36C-587F-4B5F-A4A1-683351AA4D9C}">
      <dsp:nvSpPr>
        <dsp:cNvPr id="0" name=""/>
        <dsp:cNvSpPr/>
      </dsp:nvSpPr>
      <dsp:spPr>
        <a:xfrm>
          <a:off x="62" y="380628"/>
          <a:ext cx="2536614" cy="5075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b="1" u="sng" kern="1200" dirty="0" smtClean="0"/>
            <a:t>레벨테스트 응시</a:t>
          </a:r>
          <a:endParaRPr lang="ko-KR" altLang="en-US" sz="1400" b="1" u="sng" kern="1200" dirty="0"/>
        </a:p>
      </dsp:txBody>
      <dsp:txXfrm>
        <a:off x="24836" y="405402"/>
        <a:ext cx="2487066" cy="457956"/>
      </dsp:txXfrm>
    </dsp:sp>
    <dsp:sp modelId="{009A0360-12FE-45C7-8B7D-6F9ABDAA86A9}">
      <dsp:nvSpPr>
        <dsp:cNvPr id="0" name=""/>
        <dsp:cNvSpPr/>
      </dsp:nvSpPr>
      <dsp:spPr>
        <a:xfrm>
          <a:off x="2846492" y="168635"/>
          <a:ext cx="2536614" cy="931488"/>
        </a:xfrm>
        <a:prstGeom prst="roundRect">
          <a:avLst/>
        </a:prstGeom>
        <a:solidFill>
          <a:schemeClr val="accent2">
            <a:hueOff val="-385771"/>
            <a:satOff val="-7957"/>
            <a:lumOff val="-745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학사 수강신청 공지사항 또는 외국어교육센터 홈페이지에 있는 </a:t>
          </a:r>
          <a:r>
            <a:rPr lang="ko-KR" altLang="en-US" sz="1400" b="1" kern="1200" dirty="0" smtClean="0"/>
            <a:t>결과 조회 엑셀 파일</a:t>
          </a:r>
          <a:r>
            <a:rPr lang="ko-KR" altLang="en-US" sz="1400" kern="1200" dirty="0" smtClean="0"/>
            <a:t>을 연 후 </a:t>
          </a:r>
          <a:r>
            <a:rPr lang="ko-KR" altLang="en-US" sz="1400" b="1" u="sng" kern="1200" dirty="0" smtClean="0"/>
            <a:t>레벨테스트 결과 확인</a:t>
          </a:r>
          <a:endParaRPr lang="en-US" altLang="ko-KR" sz="1400" b="1" u="sng" kern="1200" dirty="0" smtClean="0"/>
        </a:p>
      </dsp:txBody>
      <dsp:txXfrm>
        <a:off x="2891963" y="214106"/>
        <a:ext cx="2445672" cy="840546"/>
      </dsp:txXfrm>
    </dsp:sp>
    <dsp:sp modelId="{8280D17C-52A6-4A8A-88D1-05062FB90BAD}">
      <dsp:nvSpPr>
        <dsp:cNvPr id="0" name=""/>
        <dsp:cNvSpPr/>
      </dsp:nvSpPr>
      <dsp:spPr>
        <a:xfrm>
          <a:off x="5692922" y="188639"/>
          <a:ext cx="2536614" cy="891481"/>
        </a:xfrm>
        <a:prstGeom prst="roundRect">
          <a:avLst/>
        </a:prstGeom>
        <a:solidFill>
          <a:schemeClr val="accent2">
            <a:hueOff val="-771542"/>
            <a:satOff val="-15915"/>
            <a:lumOff val="-1490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u="sng" kern="1200" dirty="0" smtClean="0"/>
            <a:t>결과와 맞는 </a:t>
          </a:r>
          <a:endParaRPr lang="en-US" altLang="ko-KR" sz="1800" b="1" u="sng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u="sng" kern="1200" dirty="0" smtClean="0"/>
            <a:t>수준별 분반 신청</a:t>
          </a:r>
          <a:endParaRPr lang="ko-KR" altLang="en-US" sz="1800" b="1" u="sng" kern="1200" dirty="0"/>
        </a:p>
      </dsp:txBody>
      <dsp:txXfrm>
        <a:off x="5736441" y="232158"/>
        <a:ext cx="2449576" cy="804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8" cy="339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8" y="1"/>
            <a:ext cx="4300168" cy="339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7F79B-E3B2-45CD-929C-50737AF92AF4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8" cy="339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8" y="6447565"/>
            <a:ext cx="4300168" cy="339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A11FA-CF62-4791-A26D-6D726FD05E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7796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323" cy="3398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820" y="0"/>
            <a:ext cx="4300323" cy="3398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B309B-CA76-4C09-B814-1142D076E687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275" y="3224128"/>
            <a:ext cx="7936914" cy="30547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168"/>
            <a:ext cx="4300323" cy="3398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820" y="6447168"/>
            <a:ext cx="4300323" cy="3398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FF99A-01C2-4378-B947-411563B3E0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028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영어역량교양은 필수 이수구분 교과목이라 졸업 전 </a:t>
            </a:r>
            <a:r>
              <a:rPr lang="en-US" altLang="ko-KR" dirty="0" smtClean="0"/>
              <a:t>6</a:t>
            </a:r>
            <a:r>
              <a:rPr lang="ko-KR" altLang="en-US" dirty="0" smtClean="0"/>
              <a:t>학점 이수가 필수입니다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이번 </a:t>
            </a:r>
            <a:r>
              <a:rPr lang="en-US" altLang="ko-KR" dirty="0" smtClean="0"/>
              <a:t>2017</a:t>
            </a:r>
            <a:r>
              <a:rPr lang="ko-KR" altLang="en-US" dirty="0" smtClean="0"/>
              <a:t>학년도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학기에는 </a:t>
            </a:r>
            <a:r>
              <a:rPr lang="en-US" altLang="ko-KR" dirty="0" smtClean="0"/>
              <a:t>College</a:t>
            </a:r>
            <a:r>
              <a:rPr lang="en-US" altLang="ko-KR" baseline="0" dirty="0" smtClean="0"/>
              <a:t> English I, English Pathfinder I </a:t>
            </a:r>
            <a:r>
              <a:rPr lang="ko-KR" altLang="en-US" baseline="0" dirty="0" smtClean="0"/>
              <a:t>수업</a:t>
            </a:r>
            <a:r>
              <a:rPr lang="en-US" altLang="ko-KR" baseline="0" dirty="0" smtClean="0"/>
              <a:t>(</a:t>
            </a:r>
            <a:r>
              <a:rPr lang="ko-KR" altLang="en-US" baseline="0" dirty="0" smtClean="0"/>
              <a:t>각 </a:t>
            </a:r>
            <a:r>
              <a:rPr lang="en-US" altLang="ko-KR" baseline="0" dirty="0" smtClean="0"/>
              <a:t>3</a:t>
            </a:r>
            <a:r>
              <a:rPr lang="ko-KR" altLang="en-US" baseline="0" dirty="0" smtClean="0"/>
              <a:t>학점</a:t>
            </a:r>
            <a:r>
              <a:rPr lang="en-US" altLang="ko-KR" baseline="0" dirty="0" smtClean="0"/>
              <a:t>)</a:t>
            </a:r>
            <a:r>
              <a:rPr lang="ko-KR" altLang="en-US" baseline="0" dirty="0" smtClean="0"/>
              <a:t>이 개설됩니다</a:t>
            </a:r>
            <a:r>
              <a:rPr lang="en-US" altLang="ko-KR" baseline="0" dirty="0" smtClean="0"/>
              <a:t>.</a:t>
            </a:r>
          </a:p>
          <a:p>
            <a:r>
              <a:rPr lang="en-US" altLang="ko-KR" baseline="0" dirty="0" smtClean="0"/>
              <a:t>Pathfinder </a:t>
            </a:r>
            <a:r>
              <a:rPr lang="ko-KR" altLang="en-US" baseline="0" dirty="0" smtClean="0"/>
              <a:t>수업은 영어우수자 대상의 과목이며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일반적인 경우는 </a:t>
            </a:r>
            <a:r>
              <a:rPr lang="en-US" altLang="ko-KR" baseline="0" dirty="0" smtClean="0"/>
              <a:t>College English I</a:t>
            </a:r>
            <a:r>
              <a:rPr lang="ko-KR" altLang="en-US" baseline="0" dirty="0" smtClean="0"/>
              <a:t>을 수강합니다</a:t>
            </a:r>
            <a:r>
              <a:rPr lang="en-US" altLang="ko-KR" baseline="0" dirty="0" smtClean="0"/>
              <a:t>. (</a:t>
            </a:r>
            <a:r>
              <a:rPr lang="ko-KR" altLang="en-US" baseline="0" dirty="0" smtClean="0"/>
              <a:t>수강 대상은 위의 기준 점수 이상의 공인영어성적을 보유한 학생입니다</a:t>
            </a:r>
            <a:r>
              <a:rPr lang="en-US" altLang="ko-KR" baseline="0" dirty="0" smtClean="0"/>
              <a:t>.)</a:t>
            </a:r>
          </a:p>
          <a:p>
            <a:r>
              <a:rPr lang="ko-KR" altLang="en-US" b="1" dirty="0" smtClean="0"/>
              <a:t>개편을 맞아 엄격한 수준별 분반과</a:t>
            </a:r>
            <a:r>
              <a:rPr lang="en-US" altLang="ko-KR" b="1" baseline="0" dirty="0" smtClean="0"/>
              <a:t> </a:t>
            </a:r>
            <a:r>
              <a:rPr lang="ko-KR" altLang="en-US" b="1" baseline="0" dirty="0" smtClean="0"/>
              <a:t>수준별 분반에 따른 성적 차등이 계획되어 있으니</a:t>
            </a:r>
            <a:r>
              <a:rPr lang="en-US" altLang="ko-KR" b="1" baseline="0" dirty="0" smtClean="0"/>
              <a:t>,</a:t>
            </a:r>
            <a:r>
              <a:rPr lang="ko-KR" altLang="en-US" b="1" baseline="0" dirty="0" smtClean="0"/>
              <a:t> 학생들에게 레벨테스트의 중요성에 대해서 충분히 안내 </a:t>
            </a:r>
            <a:r>
              <a:rPr lang="ko-KR" altLang="en-US" b="1" baseline="0" dirty="0" err="1" smtClean="0"/>
              <a:t>부탁드립니다</a:t>
            </a:r>
            <a:r>
              <a:rPr lang="en-US" altLang="ko-KR" b="1" baseline="0" dirty="0" smtClean="0"/>
              <a:t>.</a:t>
            </a:r>
          </a:p>
          <a:p>
            <a:r>
              <a:rPr lang="ko-KR" altLang="en-US" b="0" dirty="0" smtClean="0"/>
              <a:t>레벨테스트 결과는 학사 수강신청 공지사항 또는 외국어교육센터 홈페이지의 결과조회 엑셀파일을 통해 확인할 수 있습니다</a:t>
            </a:r>
            <a:r>
              <a:rPr lang="en-US" altLang="ko-KR" b="0" dirty="0" smtClean="0"/>
              <a:t>.</a:t>
            </a:r>
          </a:p>
          <a:p>
            <a:r>
              <a:rPr lang="ko-KR" altLang="en-US" b="0" dirty="0" smtClean="0"/>
              <a:t>레벨테스트 결과에 맞는 수준별 분반</a:t>
            </a:r>
            <a:r>
              <a:rPr lang="en-US" altLang="ko-KR" b="0" dirty="0" smtClean="0"/>
              <a:t>(</a:t>
            </a:r>
            <a:r>
              <a:rPr lang="ko-KR" altLang="en-US" b="0" dirty="0" smtClean="0"/>
              <a:t>초</a:t>
            </a:r>
            <a:r>
              <a:rPr lang="en-US" altLang="ko-KR" b="0" dirty="0" smtClean="0"/>
              <a:t>.</a:t>
            </a:r>
            <a:r>
              <a:rPr lang="ko-KR" altLang="en-US" b="0" dirty="0" smtClean="0"/>
              <a:t>중</a:t>
            </a:r>
            <a:r>
              <a:rPr lang="en-US" altLang="ko-KR" b="0" dirty="0" smtClean="0"/>
              <a:t>.</a:t>
            </a:r>
            <a:r>
              <a:rPr lang="ko-KR" altLang="en-US" b="0" dirty="0" smtClean="0"/>
              <a:t>고급</a:t>
            </a:r>
            <a:r>
              <a:rPr lang="en-US" altLang="ko-KR" b="0" dirty="0" smtClean="0"/>
              <a:t>)</a:t>
            </a:r>
            <a:r>
              <a:rPr lang="ko-KR" altLang="en-US" b="0" dirty="0" smtClean="0"/>
              <a:t>을 </a:t>
            </a:r>
            <a:r>
              <a:rPr lang="ko-KR" altLang="en-US" b="0" dirty="0" err="1" smtClean="0"/>
              <a:t>수강신청해야</a:t>
            </a:r>
            <a:r>
              <a:rPr lang="ko-KR" altLang="en-US" b="0" dirty="0" smtClean="0"/>
              <a:t> 하며</a:t>
            </a:r>
            <a:r>
              <a:rPr lang="en-US" altLang="ko-KR" b="0" dirty="0" smtClean="0"/>
              <a:t>, </a:t>
            </a:r>
            <a:r>
              <a:rPr lang="ko-KR" altLang="en-US" b="0" dirty="0" smtClean="0"/>
              <a:t>그렇지 않을 경우</a:t>
            </a:r>
            <a:r>
              <a:rPr lang="en-US" altLang="ko-KR" b="0" baseline="0" dirty="0" smtClean="0"/>
              <a:t> </a:t>
            </a:r>
            <a:r>
              <a:rPr lang="ko-KR" altLang="en-US" b="0" baseline="0" dirty="0" smtClean="0"/>
              <a:t>임의 수강신청 취소됩니다</a:t>
            </a:r>
            <a:r>
              <a:rPr lang="en-US" altLang="ko-KR" b="0" baseline="0" dirty="0" smtClean="0"/>
              <a:t>.</a:t>
            </a:r>
            <a:r>
              <a:rPr lang="en-US" altLang="ko-KR" b="0" dirty="0" smtClean="0"/>
              <a:t> </a:t>
            </a: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FF99A-01C2-4378-B947-411563B3E0F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169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영어역량교양은 필수 이수구분 교과목이라 졸업 전 </a:t>
            </a:r>
            <a:r>
              <a:rPr lang="en-US" altLang="ko-KR" dirty="0" smtClean="0"/>
              <a:t>6</a:t>
            </a:r>
            <a:r>
              <a:rPr lang="ko-KR" altLang="en-US" dirty="0" smtClean="0"/>
              <a:t>학점 이수가 필수입니다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이번 </a:t>
            </a:r>
            <a:r>
              <a:rPr lang="en-US" altLang="ko-KR" dirty="0" smtClean="0"/>
              <a:t>2017</a:t>
            </a:r>
            <a:r>
              <a:rPr lang="ko-KR" altLang="en-US" dirty="0" smtClean="0"/>
              <a:t>학년도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학기에는 </a:t>
            </a:r>
            <a:r>
              <a:rPr lang="en-US" altLang="ko-KR" dirty="0" smtClean="0"/>
              <a:t>College</a:t>
            </a:r>
            <a:r>
              <a:rPr lang="en-US" altLang="ko-KR" baseline="0" dirty="0" smtClean="0"/>
              <a:t> English I, English Pathfinder I </a:t>
            </a:r>
            <a:r>
              <a:rPr lang="ko-KR" altLang="en-US" baseline="0" dirty="0" smtClean="0"/>
              <a:t>수업</a:t>
            </a:r>
            <a:r>
              <a:rPr lang="en-US" altLang="ko-KR" baseline="0" dirty="0" smtClean="0"/>
              <a:t>(</a:t>
            </a:r>
            <a:r>
              <a:rPr lang="ko-KR" altLang="en-US" baseline="0" dirty="0" smtClean="0"/>
              <a:t>각 </a:t>
            </a:r>
            <a:r>
              <a:rPr lang="en-US" altLang="ko-KR" baseline="0" dirty="0" smtClean="0"/>
              <a:t>3</a:t>
            </a:r>
            <a:r>
              <a:rPr lang="ko-KR" altLang="en-US" baseline="0" dirty="0" smtClean="0"/>
              <a:t>학점</a:t>
            </a:r>
            <a:r>
              <a:rPr lang="en-US" altLang="ko-KR" baseline="0" dirty="0" smtClean="0"/>
              <a:t>)</a:t>
            </a:r>
            <a:r>
              <a:rPr lang="ko-KR" altLang="en-US" baseline="0" dirty="0" smtClean="0"/>
              <a:t>이 개설됩니다</a:t>
            </a:r>
            <a:r>
              <a:rPr lang="en-US" altLang="ko-KR" baseline="0" dirty="0" smtClean="0"/>
              <a:t>.</a:t>
            </a:r>
          </a:p>
          <a:p>
            <a:r>
              <a:rPr lang="en-US" altLang="ko-KR" baseline="0" dirty="0" smtClean="0"/>
              <a:t>Pathfinder </a:t>
            </a:r>
            <a:r>
              <a:rPr lang="ko-KR" altLang="en-US" baseline="0" dirty="0" smtClean="0"/>
              <a:t>수업은 영어우수자 대상의 과목이며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일반적인 경우는 </a:t>
            </a:r>
            <a:r>
              <a:rPr lang="en-US" altLang="ko-KR" baseline="0" dirty="0" smtClean="0"/>
              <a:t>College English I</a:t>
            </a:r>
            <a:r>
              <a:rPr lang="ko-KR" altLang="en-US" baseline="0" dirty="0" smtClean="0"/>
              <a:t>을 수강합니다</a:t>
            </a:r>
            <a:r>
              <a:rPr lang="en-US" altLang="ko-KR" baseline="0" dirty="0" smtClean="0"/>
              <a:t>. (</a:t>
            </a:r>
            <a:r>
              <a:rPr lang="ko-KR" altLang="en-US" baseline="0" dirty="0" smtClean="0"/>
              <a:t>수강 대상은 위의 기준 점수 이상의 공인영어성적을 보유한 학생입니다</a:t>
            </a:r>
            <a:r>
              <a:rPr lang="en-US" altLang="ko-KR" baseline="0" dirty="0" smtClean="0"/>
              <a:t>.)</a:t>
            </a:r>
          </a:p>
          <a:p>
            <a:r>
              <a:rPr lang="ko-KR" altLang="en-US" b="1" dirty="0" smtClean="0"/>
              <a:t>개편을 맞아 엄격한 수준별 분반과</a:t>
            </a:r>
            <a:r>
              <a:rPr lang="en-US" altLang="ko-KR" b="1" baseline="0" dirty="0" smtClean="0"/>
              <a:t> </a:t>
            </a:r>
            <a:r>
              <a:rPr lang="ko-KR" altLang="en-US" b="1" baseline="0" dirty="0" smtClean="0"/>
              <a:t>수준별 분반에 따른 성적 차등이 계획되어 있으니</a:t>
            </a:r>
            <a:r>
              <a:rPr lang="en-US" altLang="ko-KR" b="1" baseline="0" dirty="0" smtClean="0"/>
              <a:t>,</a:t>
            </a:r>
            <a:r>
              <a:rPr lang="ko-KR" altLang="en-US" b="1" baseline="0" dirty="0" smtClean="0"/>
              <a:t> 학생들에게 레벨테스트의 중요성에 대해서 충분히 안내 </a:t>
            </a:r>
            <a:r>
              <a:rPr lang="ko-KR" altLang="en-US" b="1" baseline="0" dirty="0" err="1" smtClean="0"/>
              <a:t>부탁드립니다</a:t>
            </a:r>
            <a:r>
              <a:rPr lang="en-US" altLang="ko-KR" b="1" baseline="0" dirty="0" smtClean="0"/>
              <a:t>.</a:t>
            </a:r>
          </a:p>
          <a:p>
            <a:r>
              <a:rPr lang="ko-KR" altLang="en-US" b="0" dirty="0" smtClean="0"/>
              <a:t>레벨테스트 결과는 학사 수강신청 공지사항 또는 외국어교육센터 홈페이지의 결과조회 엑셀파일을 통해 확인할 수 있습니다</a:t>
            </a:r>
            <a:r>
              <a:rPr lang="en-US" altLang="ko-KR" b="0" dirty="0" smtClean="0"/>
              <a:t>.</a:t>
            </a:r>
          </a:p>
          <a:p>
            <a:r>
              <a:rPr lang="ko-KR" altLang="en-US" b="0" dirty="0" smtClean="0"/>
              <a:t>레벨테스트 결과에 맞는 수준별 분반</a:t>
            </a:r>
            <a:r>
              <a:rPr lang="en-US" altLang="ko-KR" b="0" dirty="0" smtClean="0"/>
              <a:t>(</a:t>
            </a:r>
            <a:r>
              <a:rPr lang="ko-KR" altLang="en-US" b="0" dirty="0" smtClean="0"/>
              <a:t>초</a:t>
            </a:r>
            <a:r>
              <a:rPr lang="en-US" altLang="ko-KR" b="0" dirty="0" smtClean="0"/>
              <a:t>.</a:t>
            </a:r>
            <a:r>
              <a:rPr lang="ko-KR" altLang="en-US" b="0" dirty="0" smtClean="0"/>
              <a:t>중</a:t>
            </a:r>
            <a:r>
              <a:rPr lang="en-US" altLang="ko-KR" b="0" dirty="0" smtClean="0"/>
              <a:t>.</a:t>
            </a:r>
            <a:r>
              <a:rPr lang="ko-KR" altLang="en-US" b="0" dirty="0" smtClean="0"/>
              <a:t>고급</a:t>
            </a:r>
            <a:r>
              <a:rPr lang="en-US" altLang="ko-KR" b="0" dirty="0" smtClean="0"/>
              <a:t>)</a:t>
            </a:r>
            <a:r>
              <a:rPr lang="ko-KR" altLang="en-US" b="0" dirty="0" smtClean="0"/>
              <a:t>을 </a:t>
            </a:r>
            <a:r>
              <a:rPr lang="ko-KR" altLang="en-US" b="0" dirty="0" err="1" smtClean="0"/>
              <a:t>수강신청해야</a:t>
            </a:r>
            <a:r>
              <a:rPr lang="ko-KR" altLang="en-US" b="0" dirty="0" smtClean="0"/>
              <a:t> 하며</a:t>
            </a:r>
            <a:r>
              <a:rPr lang="en-US" altLang="ko-KR" b="0" dirty="0" smtClean="0"/>
              <a:t>, </a:t>
            </a:r>
            <a:r>
              <a:rPr lang="ko-KR" altLang="en-US" b="0" dirty="0" smtClean="0"/>
              <a:t>그렇지 않을 경우</a:t>
            </a:r>
            <a:r>
              <a:rPr lang="en-US" altLang="ko-KR" b="0" baseline="0" dirty="0" smtClean="0"/>
              <a:t> </a:t>
            </a:r>
            <a:r>
              <a:rPr lang="ko-KR" altLang="en-US" b="0" baseline="0" dirty="0" smtClean="0"/>
              <a:t>임의 수강신청 취소됩니다</a:t>
            </a:r>
            <a:r>
              <a:rPr lang="en-US" altLang="ko-KR" b="0" baseline="0" dirty="0" smtClean="0"/>
              <a:t>.</a:t>
            </a:r>
            <a:r>
              <a:rPr lang="en-US" altLang="ko-KR" b="0" dirty="0" smtClean="0"/>
              <a:t> </a:t>
            </a: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FF99A-01C2-4378-B947-411563B3E0F7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8546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수강신청 유의사항입니다</a:t>
            </a:r>
            <a:r>
              <a:rPr lang="en-US" altLang="ko-KR" dirty="0" smtClean="0"/>
              <a:t>. </a:t>
            </a:r>
            <a:r>
              <a:rPr lang="ko-KR" altLang="en-US" b="1" dirty="0" smtClean="0"/>
              <a:t>수강</a:t>
            </a:r>
            <a:r>
              <a:rPr lang="ko-KR" altLang="en-US" b="1" baseline="0" dirty="0" smtClean="0"/>
              <a:t>신청이 취소되는 경우는 다음과 같습니다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레벨테스트 </a:t>
            </a:r>
            <a:r>
              <a:rPr lang="ko-KR" altLang="en-US" baseline="0" dirty="0" err="1" smtClean="0"/>
              <a:t>미응시자이며</a:t>
            </a:r>
            <a:r>
              <a:rPr lang="ko-KR" altLang="en-US" baseline="0" dirty="0" smtClean="0"/>
              <a:t> 공인영어성적을 따로 제출하지 않은 신입생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레벨테스트 결과와 다른 레벨의 분반을 신청한 경우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다른 학년 분반을 신청한 경우 </a:t>
            </a:r>
            <a:r>
              <a:rPr lang="en-US" altLang="ko-KR" baseline="0" dirty="0" smtClean="0"/>
              <a:t>(1</a:t>
            </a:r>
            <a:r>
              <a:rPr lang="ko-KR" altLang="en-US" baseline="0" dirty="0" smtClean="0"/>
              <a:t>학년은 </a:t>
            </a:r>
            <a:r>
              <a:rPr lang="en-US" altLang="ko-KR" baseline="0" dirty="0" smtClean="0"/>
              <a:t>1~64</a:t>
            </a:r>
            <a:r>
              <a:rPr lang="ko-KR" altLang="en-US" baseline="0" dirty="0" smtClean="0"/>
              <a:t>분반인 </a:t>
            </a:r>
            <a:r>
              <a:rPr lang="en-US" altLang="ko-KR" baseline="0" dirty="0" smtClean="0"/>
              <a:t>1</a:t>
            </a:r>
            <a:r>
              <a:rPr lang="ko-KR" altLang="en-US" baseline="0" dirty="0" smtClean="0"/>
              <a:t>학년 전용분반에 수강신청 하여야 합니다</a:t>
            </a:r>
            <a:r>
              <a:rPr lang="en-US" altLang="ko-KR" baseline="0" dirty="0" smtClean="0"/>
              <a:t>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FF99A-01C2-4378-B947-411563B3E0F7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181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789-8550-4A07-9489-7FE1B5E58740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B13F-9463-4F91-8D74-D705A76ABFA5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789-8550-4A07-9489-7FE1B5E58740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B13F-9463-4F91-8D74-D705A76ABF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789-8550-4A07-9489-7FE1B5E58740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B13F-9463-4F91-8D74-D705A76ABF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789-8550-4A07-9489-7FE1B5E58740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B13F-9463-4F91-8D74-D705A76ABF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789-8550-4A07-9489-7FE1B5E58740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B13F-9463-4F91-8D74-D705A76ABFA5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789-8550-4A07-9489-7FE1B5E58740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B13F-9463-4F91-8D74-D705A76ABF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789-8550-4A07-9489-7FE1B5E58740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B13F-9463-4F91-8D74-D705A76ABFA5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789-8550-4A07-9489-7FE1B5E58740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B13F-9463-4F91-8D74-D705A76ABF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789-8550-4A07-9489-7FE1B5E58740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B13F-9463-4F91-8D74-D705A76ABF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789-8550-4A07-9489-7FE1B5E58740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B13F-9463-4F91-8D74-D705A76ABFA5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789-8550-4A07-9489-7FE1B5E58740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B13F-9463-4F91-8D74-D705A76ABF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B455789-8550-4A07-9489-7FE1B5E58740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97AB13F-9463-4F91-8D74-D705A76ABF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ufs.ac.k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/>
              <a:t>신입생 동기부여 프로그램 </a:t>
            </a:r>
            <a:r>
              <a:rPr lang="en-US" altLang="ko-KR" sz="3200" dirty="0" smtClean="0"/>
              <a:t>3</a:t>
            </a:r>
            <a:r>
              <a:rPr lang="ko-KR" altLang="en-US" sz="3200" dirty="0" smtClean="0"/>
              <a:t>일차 일정 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오전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556668"/>
              </p:ext>
            </p:extLst>
          </p:nvPr>
        </p:nvGraphicFramePr>
        <p:xfrm>
          <a:off x="1403648" y="2694323"/>
          <a:ext cx="6552728" cy="2520280"/>
        </p:xfrm>
        <a:graphic>
          <a:graphicData uri="http://schemas.openxmlformats.org/drawingml/2006/table">
            <a:tbl>
              <a:tblPr/>
              <a:tblGrid>
                <a:gridCol w="1440160"/>
                <a:gridCol w="4176464"/>
                <a:gridCol w="936104"/>
              </a:tblGrid>
              <a:tr h="630070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07:00~08:50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아침식사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기숙사 퇴실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학과행사 강의실로 이동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지정식당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08:50~11:20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영어수준별 분반 및 성적 평가 방식 설명</a:t>
                      </a:r>
                      <a:r>
                        <a:rPr lang="en-US" altLang="ko-KR" sz="14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진단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학과행사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강의실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11:20~11:40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만족도 조사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11:40~12:00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수강신청 방법 안내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03413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608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ko-KR" altLang="en-US" sz="4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영어 진단평가</a:t>
            </a:r>
            <a:r>
              <a:rPr lang="en-US" altLang="ko-KR" sz="4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4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레벨테스트</a:t>
            </a:r>
            <a:r>
              <a:rPr lang="en-US" altLang="ko-KR" sz="4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br>
              <a:rPr lang="en-US" altLang="ko-KR" sz="4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수험생 안내사항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224136"/>
          </a:xfrm>
        </p:spPr>
        <p:txBody>
          <a:bodyPr/>
          <a:lstStyle/>
          <a:p>
            <a:pPr algn="r"/>
            <a:r>
              <a:rPr lang="en-US" altLang="ko-KR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2017. 02.</a:t>
            </a:r>
          </a:p>
          <a:p>
            <a:pPr algn="r"/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외국어교육센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터</a:t>
            </a:r>
          </a:p>
        </p:txBody>
      </p:sp>
    </p:spTree>
    <p:extLst>
      <p:ext uri="{BB962C8B-B14F-4D97-AF65-F5344CB8AC3E}">
        <p14:creationId xmlns:p14="http://schemas.microsoft.com/office/powerpoint/2010/main" val="383113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/>
          <a:lstStyle/>
          <a:p>
            <a:r>
              <a:rPr lang="ko-KR" altLang="en-US" b="1" dirty="0" smtClean="0"/>
              <a:t>영어교양교과목의 수준별 분반운영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7"/>
            <a:ext cx="8229600" cy="3106861"/>
          </a:xfrm>
        </p:spPr>
        <p:txBody>
          <a:bodyPr>
            <a:normAutofit/>
          </a:bodyPr>
          <a:lstStyle/>
          <a:p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영어교양 교육과정 </a:t>
            </a: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1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학년 필수 교양 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학기 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3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학점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  2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학기 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3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학점 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= 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총 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학점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⇒1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학기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College 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English I (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초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중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고급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800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또는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English Pathfinder I(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영어우수자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*)</a:t>
            </a:r>
            <a:endParaRPr lang="en-US" altLang="ko-KR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8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명확한 수준별 분반 수업 및 평가 </a:t>
            </a:r>
            <a:r>
              <a:rPr lang="en-US" altLang="ko-KR" sz="1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수업 능률 향상</a:t>
            </a:r>
            <a:r>
              <a:rPr lang="en-US" altLang="ko-KR" sz="1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학습동기 유발</a:t>
            </a:r>
            <a:r>
              <a:rPr lang="en-US" altLang="ko-KR" sz="1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endParaRPr lang="en-US" altLang="ko-KR" sz="18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</a:p>
          <a:p>
            <a:pPr marL="0" indent="0">
              <a:buNone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27668"/>
              </p:ext>
            </p:extLst>
          </p:nvPr>
        </p:nvGraphicFramePr>
        <p:xfrm>
          <a:off x="899592" y="3140968"/>
          <a:ext cx="7344816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368152"/>
                <a:gridCol w="1800200"/>
                <a:gridCol w="2736304"/>
              </a:tblGrid>
              <a:tr h="37084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</a:rPr>
                        <a:t>College English I</a:t>
                      </a:r>
                      <a:endParaRPr lang="ko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</a:rPr>
                        <a:t>English</a:t>
                      </a:r>
                      <a:r>
                        <a:rPr lang="en-US" altLang="ko-KR" sz="1800" b="1" baseline="0" dirty="0" smtClean="0">
                          <a:solidFill>
                            <a:schemeClr val="bg1"/>
                          </a:solidFill>
                        </a:rPr>
                        <a:t> Pathfinder I </a:t>
                      </a:r>
                      <a:endParaRPr lang="ko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1332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solidFill>
                            <a:schemeClr val="bg1"/>
                          </a:solidFill>
                        </a:rPr>
                        <a:t>초급</a:t>
                      </a:r>
                      <a:endParaRPr lang="ko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solidFill>
                            <a:schemeClr val="bg1"/>
                          </a:solidFill>
                        </a:rPr>
                        <a:t>중급</a:t>
                      </a:r>
                      <a:endParaRPr lang="ko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solidFill>
                            <a:schemeClr val="bg1"/>
                          </a:solidFill>
                        </a:rPr>
                        <a:t>고급</a:t>
                      </a:r>
                      <a:endParaRPr lang="ko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solidFill>
                            <a:schemeClr val="bg1"/>
                          </a:solidFill>
                        </a:rPr>
                        <a:t>영어우수자</a:t>
                      </a:r>
                      <a:endParaRPr lang="ko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1332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</a:rPr>
                        <a:t>51</a:t>
                      </a:r>
                      <a:r>
                        <a:rPr lang="ko-KR" altLang="en-US" sz="1800" b="1" dirty="0" smtClean="0">
                          <a:solidFill>
                            <a:schemeClr val="bg1"/>
                          </a:solidFill>
                        </a:rPr>
                        <a:t>개</a:t>
                      </a:r>
                      <a:endParaRPr lang="ko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r>
                        <a:rPr lang="ko-KR" altLang="en-US" sz="1800" b="1" dirty="0" smtClean="0">
                          <a:solidFill>
                            <a:schemeClr val="bg1"/>
                          </a:solidFill>
                        </a:rPr>
                        <a:t>개</a:t>
                      </a:r>
                      <a:endParaRPr lang="ko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ko-KR" altLang="en-US" sz="1800" b="1" dirty="0" smtClean="0">
                          <a:solidFill>
                            <a:schemeClr val="bg1"/>
                          </a:solidFill>
                        </a:rPr>
                        <a:t>개</a:t>
                      </a:r>
                      <a:endParaRPr lang="ko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ko-KR" altLang="en-US" sz="1800" b="1" dirty="0" smtClean="0">
                          <a:solidFill>
                            <a:schemeClr val="bg1"/>
                          </a:solidFill>
                        </a:rPr>
                        <a:t>개</a:t>
                      </a:r>
                      <a:endParaRPr lang="ko-KR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cxnSp>
        <p:nvCxnSpPr>
          <p:cNvPr id="6" name="직선 화살표 연결선 5"/>
          <p:cNvCxnSpPr/>
          <p:nvPr/>
        </p:nvCxnSpPr>
        <p:spPr>
          <a:xfrm>
            <a:off x="7884368" y="3741508"/>
            <a:ext cx="0" cy="70612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내용 개체 틀 2"/>
          <p:cNvSpPr txBox="1">
            <a:spLocks/>
          </p:cNvSpPr>
          <p:nvPr/>
        </p:nvSpPr>
        <p:spPr>
          <a:xfrm>
            <a:off x="4898197" y="4447628"/>
            <a:ext cx="4320480" cy="2149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TOEIC 900, TOFLE 90, TEPS 760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이상 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(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공인영어성적만 해당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</a:p>
          <a:p>
            <a:pPr marL="0" indent="0">
              <a:buFont typeface="Arial" pitchFamily="34" charset="0"/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⇒ 2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23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일까지 외국어교육센터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(F201) </a:t>
            </a:r>
          </a:p>
          <a:p>
            <a:pPr marL="0" indent="0">
              <a:buFont typeface="Arial" pitchFamily="34" charset="0"/>
              <a:buNone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방문 또는 조교선생님께 제출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en-US" altLang="ko-KR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어학</a:t>
            </a:r>
            <a:r>
              <a:rPr lang="en-US" altLang="ko-KR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영어</a:t>
            </a:r>
            <a:r>
              <a:rPr lang="en-US" altLang="ko-KR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특기자전형으로 합격한 학생 중</a:t>
            </a:r>
            <a:endParaRPr lang="en-US" altLang="ko-KR" sz="1600" dirty="0" smtClean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ko-KR" sz="16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해당 점수 </a:t>
            </a:r>
            <a:r>
              <a:rPr lang="ko-KR" altLang="en-US" sz="1600" dirty="0" err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이상자는</a:t>
            </a:r>
            <a:r>
              <a:rPr lang="ko-KR" altLang="en-US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제출하지 않아도 됨</a:t>
            </a:r>
            <a:r>
              <a:rPr lang="en-US" altLang="ko-KR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.)</a:t>
            </a:r>
          </a:p>
          <a:p>
            <a:pPr marL="0" indent="0">
              <a:buFont typeface="Arial" pitchFamily="34" charset="0"/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</a:t>
            </a:r>
            <a:r>
              <a:rPr lang="ko-KR" altLang="en-US" sz="1600" dirty="0" smtClean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평가</a:t>
            </a:r>
            <a:r>
              <a:rPr lang="en-US" altLang="ko-KR" sz="1600" dirty="0" smtClean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:</a:t>
            </a:r>
            <a:r>
              <a:rPr lang="en-US" altLang="ko-KR" sz="1600" dirty="0" smtClean="0">
                <a:solidFill>
                  <a:srgbClr val="00B0F0"/>
                </a:solidFill>
              </a:rPr>
              <a:t> </a:t>
            </a:r>
            <a:r>
              <a:rPr lang="ko-KR" altLang="en-US" sz="1600" dirty="0" smtClean="0">
                <a:solidFill>
                  <a:srgbClr val="00B0F0"/>
                </a:solidFill>
              </a:rPr>
              <a:t>기준 충족 시 </a:t>
            </a:r>
            <a:r>
              <a:rPr lang="en-US" altLang="ko-KR" sz="1600" dirty="0" smtClean="0">
                <a:solidFill>
                  <a:srgbClr val="00B0F0"/>
                </a:solidFill>
              </a:rPr>
              <a:t>A0 </a:t>
            </a:r>
            <a:r>
              <a:rPr lang="ko-KR" altLang="en-US" sz="1600" dirty="0" smtClean="0">
                <a:solidFill>
                  <a:srgbClr val="00B0F0"/>
                </a:solidFill>
              </a:rPr>
              <a:t>이상의 성적 부여</a:t>
            </a:r>
            <a:endParaRPr lang="en-US" altLang="ko-KR" sz="1600" dirty="0" smtClean="0">
              <a:solidFill>
                <a:srgbClr val="00B0F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078871" y="5370331"/>
            <a:ext cx="45719" cy="20903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2339752" y="4005064"/>
            <a:ext cx="0" cy="266429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3707904" y="4005064"/>
            <a:ext cx="0" cy="266429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9592" y="5680875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</a:t>
            </a:r>
          </a:p>
          <a:p>
            <a:r>
              <a:rPr lang="en-US" altLang="ko-KR" sz="1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A0</a:t>
            </a:r>
            <a:endParaRPr lang="ko-KR" altLang="en-US" sz="1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59632" y="5680875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altLang="ko-KR" sz="1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  <a:p>
            <a:r>
              <a:rPr lang="en-US" altLang="ko-KR" sz="1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B0</a:t>
            </a:r>
            <a:endParaRPr lang="ko-KR" altLang="en-US" sz="1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780961" y="5265325"/>
            <a:ext cx="45719" cy="3239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92D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3001" y="4706153"/>
            <a:ext cx="7873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 smtClean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평가</a:t>
            </a:r>
            <a:endParaRPr lang="en-US" altLang="ko-KR" b="1" dirty="0" smtClean="0">
              <a:solidFill>
                <a:srgbClr val="00B0F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b="1" dirty="0" smtClean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비율</a:t>
            </a:r>
            <a:endParaRPr lang="en-US" altLang="ko-KR" b="1" dirty="0" smtClean="0">
              <a:solidFill>
                <a:srgbClr val="00B0F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dirty="0" smtClean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smtClean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최대</a:t>
            </a:r>
            <a:r>
              <a:rPr lang="en-US" altLang="ko-KR" dirty="0" smtClean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526123" y="5291441"/>
            <a:ext cx="45719" cy="30359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2346844" y="5696543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</a:t>
            </a:r>
          </a:p>
          <a:p>
            <a:r>
              <a:rPr lang="en-US" altLang="ko-KR" sz="1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A0</a:t>
            </a:r>
            <a:endParaRPr lang="ko-KR" altLang="en-US" sz="1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99792" y="5696543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altLang="ko-KR" sz="1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  <a:p>
            <a:r>
              <a:rPr lang="en-US" altLang="ko-KR" sz="1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B0</a:t>
            </a:r>
            <a:endParaRPr lang="ko-KR" altLang="en-US" sz="1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3243751" y="5337212"/>
            <a:ext cx="45719" cy="2578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92D050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3876874" y="5013176"/>
            <a:ext cx="63119" cy="61287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3697595" y="5727555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</a:t>
            </a:r>
          </a:p>
          <a:p>
            <a:r>
              <a:rPr lang="en-US" altLang="ko-KR" sz="1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A0</a:t>
            </a:r>
            <a:endParaRPr lang="ko-KR" altLang="en-US" sz="1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4125221" y="5167818"/>
            <a:ext cx="45719" cy="45822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92D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84885" y="5727555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altLang="ko-KR" sz="1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  <a:p>
            <a:r>
              <a:rPr lang="en-US" altLang="ko-KR" sz="1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B0</a:t>
            </a:r>
            <a:endParaRPr lang="ko-KR" altLang="en-US" sz="1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60870" y="5724484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C+</a:t>
            </a:r>
          </a:p>
          <a:p>
            <a:pPr algn="ctr"/>
            <a:r>
              <a:rPr lang="ko-KR" altLang="en-US" sz="1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이하</a:t>
            </a:r>
            <a:endParaRPr lang="en-US" altLang="ko-KR" sz="1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71155" y="5274794"/>
            <a:ext cx="732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>
                <a:solidFill>
                  <a:srgbClr val="CFA819"/>
                </a:solidFill>
              </a:rPr>
              <a:t>평가기준 </a:t>
            </a:r>
            <a:endParaRPr lang="en-US" altLang="ko-KR" sz="1000" dirty="0" smtClean="0">
              <a:solidFill>
                <a:srgbClr val="CFA819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rgbClr val="CFA819"/>
                </a:solidFill>
              </a:rPr>
              <a:t>미달 시</a:t>
            </a:r>
            <a:endParaRPr lang="ko-KR" altLang="en-US" sz="1000" dirty="0">
              <a:solidFill>
                <a:srgbClr val="CFA819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49760" y="5680875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C+</a:t>
            </a:r>
          </a:p>
          <a:p>
            <a:pPr algn="ctr"/>
            <a:r>
              <a:rPr lang="ko-KR" altLang="en-US" sz="1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이하</a:t>
            </a:r>
            <a:endParaRPr lang="en-US" altLang="ko-KR" sz="1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26561" y="5714092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C+</a:t>
            </a:r>
          </a:p>
          <a:p>
            <a:pPr algn="ctr"/>
            <a:r>
              <a:rPr lang="ko-KR" altLang="en-US" sz="1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이하</a:t>
            </a:r>
            <a:endParaRPr lang="en-US" altLang="ko-KR" sz="1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2856662" y="5153981"/>
            <a:ext cx="59154" cy="45769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92D050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1416502" y="5131541"/>
            <a:ext cx="59154" cy="45769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3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/>
          <a:lstStyle/>
          <a:p>
            <a:r>
              <a:rPr lang="ko-KR" altLang="en-US" b="1" dirty="0" smtClean="0"/>
              <a:t>영어교양 수강신청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516216" y="3859902"/>
            <a:ext cx="2461579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College </a:t>
            </a:r>
            <a:r>
              <a:rPr lang="en-US" altLang="ko-KR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English </a:t>
            </a:r>
            <a:r>
              <a:rPr lang="en-US" altLang="ko-KR" sz="1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 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신청가능 분반 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중 </a:t>
            </a: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하나를 선택하여 신청</a:t>
            </a: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9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222474"/>
              </p:ext>
            </p:extLst>
          </p:nvPr>
        </p:nvGraphicFramePr>
        <p:xfrm>
          <a:off x="485868" y="913591"/>
          <a:ext cx="8652250" cy="2946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35696" y="3563866"/>
            <a:ext cx="435648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대학홈페이지 학사공지의 수강신청안내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또는 외국어교육센터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홈페이지 공지사항의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2017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신입생 영어진단평가결과확인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엑셀 파일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을 연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후 학번을 입력하여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b="1" u="sng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초</a:t>
            </a:r>
            <a:r>
              <a:rPr lang="en-US" altLang="ko-KR" b="1" u="sng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b="1" u="sng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중</a:t>
            </a:r>
            <a:r>
              <a:rPr lang="en-US" altLang="ko-KR" b="1" u="sng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b="1" u="sng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고</a:t>
            </a:r>
            <a:r>
              <a:rPr lang="en-US" altLang="ko-KR" b="1" u="sng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b="1" u="sng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수준</a:t>
            </a:r>
            <a:r>
              <a:rPr lang="en-US" altLang="ko-KR" b="1" u="sng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b="1" u="sng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과 신청가능 분반 확인</a:t>
            </a:r>
            <a:endParaRPr lang="en-US" altLang="ko-KR" b="1" u="sng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(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레벨테스트 결과가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900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점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이상일 경우 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외국어교육센터에서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개별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연락드릴 예정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b="1" u="sng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" name="직선 화살표 연결선 5"/>
          <p:cNvCxnSpPr/>
          <p:nvPr/>
        </p:nvCxnSpPr>
        <p:spPr>
          <a:xfrm flipH="1">
            <a:off x="4427984" y="2800037"/>
            <a:ext cx="493712" cy="8449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endCxn id="3" idx="0"/>
          </p:cNvCxnSpPr>
          <p:nvPr/>
        </p:nvCxnSpPr>
        <p:spPr>
          <a:xfrm flipH="1">
            <a:off x="7747006" y="2824819"/>
            <a:ext cx="41858" cy="10350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0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영어교양 수강신청 유의사항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레벨테스트 결과에 따른 수준별 분반 수업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⇒ </a:t>
            </a:r>
            <a:r>
              <a:rPr lang="ko-KR" altLang="en-US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레벨에 따라 성적비율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(A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이상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/B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이상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/C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이하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다름 </a:t>
            </a:r>
            <a:r>
              <a:rPr lang="en-US" altLang="ko-KR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레벨테스트 중요</a:t>
            </a:r>
            <a:r>
              <a:rPr lang="en-US" altLang="ko-KR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!)</a:t>
            </a:r>
          </a:p>
          <a:p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2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※ 아래의 경우 </a:t>
            </a:r>
            <a:r>
              <a:rPr lang="ko-KR" altLang="en-US" sz="2400" b="1" u="sng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수강신청 취소됨</a:t>
            </a:r>
            <a:r>
              <a:rPr lang="en-US" altLang="ko-KR" sz="2000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 u="sng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대상자 개별 공지되지 않습니다</a:t>
            </a:r>
            <a:r>
              <a:rPr lang="en-US" altLang="ko-KR" sz="2000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2000" b="1" dirty="0" smtClean="0">
              <a:solidFill>
                <a:srgbClr val="0070C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8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레벨테스트</a:t>
            </a:r>
            <a:r>
              <a:rPr lang="ko-KR" altLang="en-US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800" b="1" dirty="0" err="1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미응시자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중 공인영어성적을 제출하지 않은 학생</a:t>
            </a:r>
            <a:endParaRPr lang="en-US" altLang="ko-KR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레벨테스트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결과와 </a:t>
            </a:r>
            <a:r>
              <a:rPr lang="ko-KR" altLang="en-US" sz="18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다른 레벨의 분반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을 신청할 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경우 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(ex, </a:t>
            </a:r>
            <a:r>
              <a:rPr lang="ko-KR" altLang="en-US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초급</a:t>
            </a:r>
            <a:r>
              <a:rPr lang="ko-KR" altLang="en-US" sz="1400" dirty="0" smtClean="0">
                <a:latin typeface="맑은 고딕"/>
                <a:ea typeface="맑은 고딕"/>
              </a:rPr>
              <a:t>⇒중급</a:t>
            </a:r>
            <a:r>
              <a:rPr lang="en-US" altLang="ko-KR" sz="1400" dirty="0" smtClean="0">
                <a:latin typeface="맑은 고딕"/>
                <a:ea typeface="맑은 고딕"/>
              </a:rPr>
              <a:t>, </a:t>
            </a:r>
            <a:r>
              <a:rPr lang="ko-KR" altLang="en-US" sz="1400" dirty="0" smtClean="0">
                <a:latin typeface="맑은 고딕"/>
                <a:ea typeface="맑은 고딕"/>
              </a:rPr>
              <a:t>고급 ⇒초급 등</a:t>
            </a:r>
            <a:r>
              <a:rPr lang="en-US" altLang="ko-KR" sz="1400" dirty="0" smtClean="0">
                <a:latin typeface="맑은 고딕"/>
                <a:ea typeface="맑은 고딕"/>
              </a:rPr>
              <a:t>)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8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다른 학년 분반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을 신청한 경우 </a:t>
            </a: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457200" lvl="1" indent="0">
              <a:buNone/>
            </a:pP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(</a:t>
            </a:r>
            <a:r>
              <a:rPr lang="en-US" altLang="ko-KR" sz="1800" u="sng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800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학년은 </a:t>
            </a:r>
            <a:r>
              <a:rPr lang="en-US" altLang="ko-KR" sz="1800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‘1</a:t>
            </a:r>
            <a:r>
              <a:rPr lang="ko-KR" altLang="en-US" sz="1800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학년 전용분반</a:t>
            </a:r>
            <a:r>
              <a:rPr lang="en-US" altLang="ko-KR" sz="1800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에 수강신청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분반 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01~64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))</a:t>
            </a:r>
            <a:endParaRPr lang="en-US" altLang="ko-KR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2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217228"/>
              </p:ext>
            </p:extLst>
          </p:nvPr>
        </p:nvGraphicFramePr>
        <p:xfrm>
          <a:off x="611560" y="1412776"/>
          <a:ext cx="8229600" cy="126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4446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만족도 조사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224136"/>
          </a:xfrm>
        </p:spPr>
        <p:txBody>
          <a:bodyPr>
            <a:normAutofit/>
          </a:bodyPr>
          <a:lstStyle/>
          <a:p>
            <a:pPr algn="r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일차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11:20~11:40</a:t>
            </a:r>
            <a:endParaRPr lang="en-US" altLang="ko-KR" sz="2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526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Autofit/>
          </a:bodyPr>
          <a:lstStyle/>
          <a:p>
            <a:r>
              <a:rPr lang="en-US" altLang="ko-KR" sz="1800" dirty="0" smtClean="0">
                <a:hlinkClick r:id="rId2"/>
              </a:rPr>
              <a:t>www.bufs.ac.kr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접속 후 </a:t>
            </a:r>
            <a:r>
              <a:rPr lang="ko-KR" altLang="en-US" sz="1800" b="1" dirty="0" smtClean="0"/>
              <a:t>좌측 하단의 만족도 조사</a:t>
            </a:r>
            <a:r>
              <a:rPr lang="ko-KR" altLang="en-US" sz="1800" dirty="0" smtClean="0"/>
              <a:t> 버튼 클릭</a:t>
            </a:r>
            <a:r>
              <a:rPr lang="en-US" altLang="ko-KR" sz="1800" dirty="0"/>
              <a:t> </a:t>
            </a:r>
            <a:r>
              <a:rPr lang="en-US" altLang="ko-KR" sz="1800" dirty="0" smtClean="0">
                <a:latin typeface="맑은 고딕"/>
                <a:ea typeface="맑은 고딕"/>
              </a:rPr>
              <a:t>⇒</a:t>
            </a:r>
            <a:r>
              <a:rPr lang="ko-KR" altLang="en-US" sz="1800" dirty="0" smtClean="0">
                <a:latin typeface="맑은 고딕"/>
                <a:ea typeface="맑은 고딕"/>
              </a:rPr>
              <a:t>만족도 조사 시행</a:t>
            </a:r>
            <a:endParaRPr lang="ko-KR" altLang="en-US" sz="1800" dirty="0"/>
          </a:p>
        </p:txBody>
      </p:sp>
      <p:pic>
        <p:nvPicPr>
          <p:cNvPr id="1031" name="Picture 7" descr="C:\Users\LAB04\Pictures\제목 없음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80728"/>
            <a:ext cx="4824536" cy="558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85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투명도">
  <a:themeElements>
    <a:clrScheme name="투명도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투명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518</TotalTime>
  <Words>718</Words>
  <Application>Microsoft Office PowerPoint</Application>
  <PresentationFormat>화면 슬라이드 쇼(4:3)</PresentationFormat>
  <Paragraphs>114</Paragraphs>
  <Slides>7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투명도</vt:lpstr>
      <vt:lpstr>신입생 동기부여 프로그램 3일차 일정 (오전)</vt:lpstr>
      <vt:lpstr>영어 진단평가(레벨테스트) 수험생 안내사항</vt:lpstr>
      <vt:lpstr>영어교양교과목의 수준별 분반운영</vt:lpstr>
      <vt:lpstr>영어교양 수강신청</vt:lpstr>
      <vt:lpstr>영어교양 수강신청 유의사항</vt:lpstr>
      <vt:lpstr>만족도 조사</vt:lpstr>
      <vt:lpstr>www.bufs.ac.kr 접속 후 좌측 하단의 만족도 조사 버튼 클릭 ⇒만족도 조사 시행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영어 진단평가(레벨테스트) 수험생 안내사항</dc:title>
  <dc:creator>LAB04</dc:creator>
  <cp:lastModifiedBy>LAB04</cp:lastModifiedBy>
  <cp:revision>35</cp:revision>
  <cp:lastPrinted>2017-02-08T00:51:32Z</cp:lastPrinted>
  <dcterms:created xsi:type="dcterms:W3CDTF">2017-02-02T05:53:52Z</dcterms:created>
  <dcterms:modified xsi:type="dcterms:W3CDTF">2017-02-08T02:00:51Z</dcterms:modified>
</cp:coreProperties>
</file>